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dd2f4c1d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dd2f4c1d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dd2f4c1d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dd2f4c1d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dd2f4c1d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dd2f4c1d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dd2f4c1d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dd2f4c1d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dd2f4c1d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dd2f4c1d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dd2f4c1d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dd2f4c1d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dd2f4c1d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dd2f4c1d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dd2f4c1d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dd2f4c1d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dd2f4c1d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dd2f4c1d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dd2f4c1d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dd2f4c1d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dcf1647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dcf1647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dd2f4c1d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dd2f4c1d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dd2f4c1d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dd2f4c1d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dd2f4c1d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dd2f4c1d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dd2f4c1d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dd2f4c1d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61f08d8de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61f08d8de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dd2f4c1d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dd2f4c1df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61f08d8de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61f08d8de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ddb1a5d6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ddb1a5d6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ddb1a5d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ddb1a5d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99d60c0c0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99d60c0c0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bd89cc6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bd89cc6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43bcc0a3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43bcc0a3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ddb1a5d6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ddb1a5d6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ddb1a5d6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ddb1a5d6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ddb1a5d6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ddb1a5d6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ddb1a5d6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ddb1a5d6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ddb1a5d6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ddb1a5d6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ddb1a5d6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ddb1a5d6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ddb1a5d6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ddb1a5d6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ddb1a5d6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ddb1a5d6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ddb1a5d6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ddb1a5d6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dcf16474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dcf16474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99d60c0c0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99d60c0c0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ddb1a5d6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ddb1a5d6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ddb1a5d6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ddb1a5d6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ddb1a5d65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ddb1a5d6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ddb1a5d65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ddb1a5d6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ddb1a5d65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ddb1a5d65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ddb1a5d65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ddb1a5d6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ddb1a5d6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ddb1a5d6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de0f0a3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de0f0a3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de0f0a38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de0f0a38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dcf16474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dcf16474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de0f0a38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de0f0a38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de0f0a38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de0f0a38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de0f0a388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de0f0a388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de0f0a388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de0f0a388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de0f0a388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de0f0a388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de0f0a388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de0f0a388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de0f0a388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de0f0a388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de0f0a388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de0f0a388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de734983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de734983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de0f0a388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de0f0a388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dcf16474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dcf16474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de0f0a388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de0f0a388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de734983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de734983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de0f0a388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de0f0a388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436eb9d4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436eb9d4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436eb9d4d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436eb9d4d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de734983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de734983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436eb9d4d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436eb9d4d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436eb9d4d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436eb9d4d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436eb9d4d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436eb9d4d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436eb9d4d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436eb9d4d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dd2f4c1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dd2f4c1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436eb9d4d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436eb9d4d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436eb9d4d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436eb9d4d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436eb9d4d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436eb9d4d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436eb9d4d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436eb9d4d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de0f0a388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de0f0a388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de0f0a388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de0f0a388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64133dec6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64133dec6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64133dec6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64133dec6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64133dec6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64133dec6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64133dec6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64133dec6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dcf16474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dcf16474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de73498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3de73498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de734983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3de734983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de734983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3de734983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3de734983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3de734983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631ec4cc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631ec4cc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de734983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3de734983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de734983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3de734983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de734983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3de734983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9d7df775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9d7df775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de734983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3de734983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dd2f4c1d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dd2f4c1d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64133dec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64133dec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64133dec6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64133dec6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de0f0a388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de0f0a388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e71af1b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e71af1b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e71af1bb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e71af1bb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3de0f0a388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3de0f0a388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de734983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de734983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jp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jp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jp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jp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jp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jp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jp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jp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jp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jp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jp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jpg"/><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jpg"/><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jpg"/><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jpg"/><Relationship Id="rId4" Type="http://schemas.openxmlformats.org/officeDocument/2006/relationships/image" Target="../media/image21.png"/><Relationship Id="rId5"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jpg"/><Relationship Id="rId4" Type="http://schemas.openxmlformats.org/officeDocument/2006/relationships/image" Target="../media/image32.png"/><Relationship Id="rId5" Type="http://schemas.openxmlformats.org/officeDocument/2006/relationships/image" Target="../media/image1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jpg"/><Relationship Id="rId4" Type="http://schemas.openxmlformats.org/officeDocument/2006/relationships/image" Target="../media/image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jpg"/><Relationship Id="rId4" Type="http://schemas.openxmlformats.org/officeDocument/2006/relationships/image" Target="../media/image35.png"/><Relationship Id="rId5"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jpg"/><Relationship Id="rId4" Type="http://schemas.openxmlformats.org/officeDocument/2006/relationships/image" Target="../media/image24.png"/><Relationship Id="rId5"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jpg"/><Relationship Id="rId4" Type="http://schemas.openxmlformats.org/officeDocument/2006/relationships/image" Target="../media/image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jpg"/><Relationship Id="rId4" Type="http://schemas.openxmlformats.org/officeDocument/2006/relationships/image" Target="../media/image27.png"/><Relationship Id="rId5" Type="http://schemas.openxmlformats.org/officeDocument/2006/relationships/image" Target="../media/image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jpg"/><Relationship Id="rId4" Type="http://schemas.openxmlformats.org/officeDocument/2006/relationships/image" Target="../media/image28.png"/><Relationship Id="rId5" Type="http://schemas.openxmlformats.org/officeDocument/2006/relationships/image" Target="../media/image2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www.youtube.com/watch?v=sD4BjxDXK-o" TargetMode="External"/><Relationship Id="rId4" Type="http://schemas.openxmlformats.org/officeDocument/2006/relationships/image" Target="../media/image3.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jpg"/><Relationship Id="rId4" Type="http://schemas.openxmlformats.org/officeDocument/2006/relationships/image" Target="../media/image3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jpg"/><Relationship Id="rId4" Type="http://schemas.openxmlformats.org/officeDocument/2006/relationships/image" Target="../media/image31.png"/><Relationship Id="rId5" Type="http://schemas.openxmlformats.org/officeDocument/2006/relationships/image" Target="../media/image3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jpg"/><Relationship Id="rId4" Type="http://schemas.openxmlformats.org/officeDocument/2006/relationships/image" Target="../media/image30.png"/><Relationship Id="rId5" Type="http://schemas.openxmlformats.org/officeDocument/2006/relationships/image" Target="../media/image3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3.jpg"/><Relationship Id="rId4" Type="http://schemas.openxmlformats.org/officeDocument/2006/relationships/image" Target="../media/image3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jpg"/><Relationship Id="rId4" Type="http://schemas.openxmlformats.org/officeDocument/2006/relationships/image" Target="../media/image42.png"/><Relationship Id="rId5" Type="http://schemas.openxmlformats.org/officeDocument/2006/relationships/image" Target="../media/image3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3.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3.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hyperlink" Target="http://www.xataka.com/componentes/por-que-los-nucleos-y-su-frecuencia-no-lo-son-todo-para-un-procesador" TargetMode="External"/><Relationship Id="rId4" Type="http://schemas.openxmlformats.org/officeDocument/2006/relationships/image" Target="../media/image3.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jpg"/><Relationship Id="rId4" Type="http://schemas.openxmlformats.org/officeDocument/2006/relationships/image" Target="../media/image41.png"/><Relationship Id="rId5" Type="http://schemas.openxmlformats.org/officeDocument/2006/relationships/image" Target="../media/image4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jpg"/><Relationship Id="rId4" Type="http://schemas.openxmlformats.org/officeDocument/2006/relationships/image" Target="../media/image3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www.youtube.com/watch?v=pQgWQ7X32Pw&amp;feature=youtu.be&amp;t=166" TargetMode="External"/><Relationship Id="rId4" Type="http://schemas.openxmlformats.org/officeDocument/2006/relationships/image" Target="../media/image3.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3.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3.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3.jpg"/><Relationship Id="rId4" Type="http://schemas.openxmlformats.org/officeDocument/2006/relationships/image" Target="../media/image4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hyperlink" Target="https://www.youtube.com/watch?v=zxAe8dRoQt0" TargetMode="External"/><Relationship Id="rId4" Type="http://schemas.openxmlformats.org/officeDocument/2006/relationships/hyperlink" Target="https://www.youtube.com/watch?v=uCy4ixzgnHQ" TargetMode="External"/><Relationship Id="rId5" Type="http://schemas.openxmlformats.org/officeDocument/2006/relationships/image" Target="../media/image3.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3.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3.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3.jpg"/><Relationship Id="rId4" Type="http://schemas.openxmlformats.org/officeDocument/2006/relationships/image" Target="../media/image4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3.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3.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hyperlink" Target="https://www.youtube.com/watch?v=5ghQLJP6sz8" TargetMode="External"/><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marR="0" rtl="0" algn="just">
              <a:lnSpc>
                <a:spcPct val="100000"/>
              </a:lnSpc>
              <a:spcBef>
                <a:spcPts val="0"/>
              </a:spcBef>
              <a:spcAft>
                <a:spcPts val="0"/>
              </a:spcAft>
              <a:buNone/>
            </a:pPr>
            <a:r>
              <a:rPr b="1" i="1" lang="es" sz="1800">
                <a:latin typeface="Decima Nova Pro"/>
                <a:ea typeface="Decima Nova Pro"/>
                <a:cs typeface="Decima Nova Pro"/>
                <a:sym typeface="Decima Nova Pro"/>
              </a:rPr>
              <a:t>SISTEMAS INFORMÁTICOS - CPU / MICROPROCESADORES</a:t>
            </a:r>
            <a:endParaRPr b="1" i="1" sz="1800">
              <a:latin typeface="Decima Nova Pro"/>
              <a:ea typeface="Decima Nova Pro"/>
              <a:cs typeface="Decima Nova Pro"/>
              <a:sym typeface="Decima Nova Pro"/>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TEMA 1</a:t>
            </a:r>
            <a:endParaRPr b="1" i="1"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56" name="Google Shape;56;p13"/>
          <p:cNvPicPr preferRelativeResize="0"/>
          <p:nvPr/>
        </p:nvPicPr>
        <p:blipFill>
          <a:blip r:embed="rId3">
            <a:alphaModFix/>
          </a:blip>
          <a:stretch>
            <a:fillRect/>
          </a:stretch>
        </p:blipFill>
        <p:spPr>
          <a:xfrm>
            <a:off x="311700" y="88500"/>
            <a:ext cx="3228975" cy="619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COMPONENTES DE LA CPU</a:t>
            </a:r>
            <a:endParaRPr b="1" i="1" sz="1400">
              <a:latin typeface="Decima Nova Pro"/>
              <a:ea typeface="Decima Nova Pro"/>
              <a:cs typeface="Decima Nova Pro"/>
              <a:sym typeface="Decima Nova Pro"/>
            </a:endParaRPr>
          </a:p>
        </p:txBody>
      </p:sp>
      <p:sp>
        <p:nvSpPr>
          <p:cNvPr id="120" name="Google Shape;120;p22"/>
          <p:cNvSpPr txBox="1"/>
          <p:nvPr>
            <p:ph idx="1" type="body"/>
          </p:nvPr>
        </p:nvSpPr>
        <p:spPr>
          <a:xfrm>
            <a:off x="5864975" y="1152475"/>
            <a:ext cx="2967300" cy="3416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Mayor que &gt;</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Menor que &lt;</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Mayor o Igual &gt;=</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No mayor &lt;=</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Y Lógico AND</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0 Lógico OR</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121" name="Google Shape;121;p22"/>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122" name="Google Shape;122;p22"/>
          <p:cNvPicPr preferRelativeResize="0"/>
          <p:nvPr/>
        </p:nvPicPr>
        <p:blipFill rotWithShape="1">
          <a:blip r:embed="rId4">
            <a:alphaModFix/>
          </a:blip>
          <a:srcRect b="0" l="0" r="0" t="0"/>
          <a:stretch/>
        </p:blipFill>
        <p:spPr>
          <a:xfrm>
            <a:off x="616501" y="991077"/>
            <a:ext cx="4990725" cy="373918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COMPONENTES DE LA CPU</a:t>
            </a:r>
            <a:endParaRPr b="1" i="1" sz="1400">
              <a:latin typeface="Decima Nova Pro"/>
              <a:ea typeface="Decima Nova Pro"/>
              <a:cs typeface="Decima Nova Pro"/>
              <a:sym typeface="Decima Nova Pro"/>
            </a:endParaRPr>
          </a:p>
        </p:txBody>
      </p:sp>
      <p:sp>
        <p:nvSpPr>
          <p:cNvPr id="128" name="Google Shape;128;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ALU (Unidad Aritmético-Lógica):</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Así, la ALU estará compuesta por multitud de circuitos integrados tales como sumadores, multiplexores, restadores, etc., que dan forma al denominado circuito operacional que veremos a continuación.</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Un diagrama sencillo de este componente podría ser el que se muestra a continuación.</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129" name="Google Shape;129;p23"/>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COMPONENTES DE LA CPU</a:t>
            </a:r>
            <a:endParaRPr b="1" i="1" sz="1400">
              <a:latin typeface="Decima Nova Pro"/>
              <a:ea typeface="Decima Nova Pro"/>
              <a:cs typeface="Decima Nova Pro"/>
              <a:sym typeface="Decima Nova Pro"/>
            </a:endParaRPr>
          </a:p>
        </p:txBody>
      </p:sp>
      <p:sp>
        <p:nvSpPr>
          <p:cNvPr id="135" name="Google Shape;135;p24"/>
          <p:cNvSpPr txBox="1"/>
          <p:nvPr>
            <p:ph idx="1" type="body"/>
          </p:nvPr>
        </p:nvSpPr>
        <p:spPr>
          <a:xfrm>
            <a:off x="311700" y="1152475"/>
            <a:ext cx="3284100" cy="3416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ALU (Unidad Aritmético-Lógica):</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Registro de estado.</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Acumulador.</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Circuito Operacional.</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Microórdenes.</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Registro A.</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Registro B.</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Bus de sistema.</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136" name="Google Shape;136;p24"/>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137" name="Google Shape;137;p24"/>
          <p:cNvPicPr preferRelativeResize="0"/>
          <p:nvPr/>
        </p:nvPicPr>
        <p:blipFill>
          <a:blip r:embed="rId4">
            <a:alphaModFix/>
          </a:blip>
          <a:stretch>
            <a:fillRect/>
          </a:stretch>
        </p:blipFill>
        <p:spPr>
          <a:xfrm>
            <a:off x="4094225" y="198775"/>
            <a:ext cx="4027601" cy="4282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COMPONENTES DE LA CPU</a:t>
            </a:r>
            <a:endParaRPr b="1" i="1" sz="1400">
              <a:latin typeface="Decima Nova Pro"/>
              <a:ea typeface="Decima Nova Pro"/>
              <a:cs typeface="Decima Nova Pro"/>
              <a:sym typeface="Decima Nova Pro"/>
            </a:endParaRPr>
          </a:p>
        </p:txBody>
      </p:sp>
      <p:sp>
        <p:nvSpPr>
          <p:cNvPr id="143" name="Google Shape;143;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ALU (Unidad Aritmético-Lógica):</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144" name="Google Shape;144;p25"/>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145" name="Google Shape;145;p25"/>
          <p:cNvPicPr preferRelativeResize="0"/>
          <p:nvPr/>
        </p:nvPicPr>
        <p:blipFill rotWithShape="1">
          <a:blip r:embed="rId4">
            <a:alphaModFix/>
          </a:blip>
          <a:srcRect b="0" l="0" r="0" t="0"/>
          <a:stretch/>
        </p:blipFill>
        <p:spPr>
          <a:xfrm>
            <a:off x="2876100" y="1534275"/>
            <a:ext cx="5956200" cy="2990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COMPONENTES DE LA CPU</a:t>
            </a:r>
            <a:endParaRPr b="1" i="1" sz="1400">
              <a:latin typeface="Decima Nova Pro"/>
              <a:ea typeface="Decima Nova Pro"/>
              <a:cs typeface="Decima Nova Pro"/>
              <a:sym typeface="Decima Nova Pro"/>
            </a:endParaRPr>
          </a:p>
        </p:txBody>
      </p:sp>
      <p:sp>
        <p:nvSpPr>
          <p:cNvPr id="151" name="Google Shape;151;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ALU (Unidad Aritmético-Lógica):</a:t>
            </a:r>
            <a:endParaRPr b="1" i="1"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Bus del sistema:</a:t>
            </a:r>
            <a:r>
              <a:rPr lang="es" sz="1400">
                <a:solidFill>
                  <a:schemeClr val="dk1"/>
                </a:solidFill>
                <a:latin typeface="Decima Nova Pro"/>
                <a:ea typeface="Decima Nova Pro"/>
                <a:cs typeface="Decima Nova Pro"/>
                <a:sym typeface="Decima Nova Pro"/>
              </a:rPr>
              <a:t> Algunos autores definen este bus como bus de datos porque es el que se encarga de transportar la información con la que se va a operar.</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R. en a y R. en b: </a:t>
            </a:r>
            <a:r>
              <a:rPr lang="es" sz="1400">
                <a:solidFill>
                  <a:schemeClr val="dk1"/>
                </a:solidFill>
                <a:latin typeface="Decima Nova Pro"/>
                <a:ea typeface="Decima Nova Pro"/>
                <a:cs typeface="Decima Nova Pro"/>
                <a:sym typeface="Decima Nova Pro"/>
              </a:rPr>
              <a:t>Registros. Almacenan el dato con el que se va a operar.</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Circuito Operacional:</a:t>
            </a:r>
            <a:r>
              <a:rPr lang="es" sz="1400">
                <a:solidFill>
                  <a:schemeClr val="dk1"/>
                </a:solidFill>
                <a:latin typeface="Decima Nova Pro"/>
                <a:ea typeface="Decima Nova Pro"/>
                <a:cs typeface="Decima Nova Pro"/>
                <a:sym typeface="Decima Nova Pro"/>
              </a:rPr>
              <a:t> Es el circuito encargado de llevar a cabo la operación indicada. Cada operación tiene un código de operación asociado. Cuando se detecta la operación a realizar, la ALU recibe este código mediante la zona de MICROORDENES y activa sus circuitos internos en función de esta.</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Acumulador: </a:t>
            </a:r>
            <a:r>
              <a:rPr lang="es" sz="1400">
                <a:solidFill>
                  <a:schemeClr val="dk1"/>
                </a:solidFill>
                <a:latin typeface="Decima Nova Pro"/>
                <a:ea typeface="Decima Nova Pro"/>
                <a:cs typeface="Decima Nova Pro"/>
                <a:sym typeface="Decima Nova Pro"/>
              </a:rPr>
              <a:t>Como su nombre indica acumula el resultado obtenido en la operación que se ha realizado previamente.</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Registros de estado:</a:t>
            </a:r>
            <a:r>
              <a:rPr lang="es" sz="1400">
                <a:solidFill>
                  <a:schemeClr val="dk1"/>
                </a:solidFill>
                <a:latin typeface="Decima Nova Pro"/>
                <a:ea typeface="Decima Nova Pro"/>
                <a:cs typeface="Decima Nova Pro"/>
                <a:sym typeface="Decima Nova Pro"/>
              </a:rPr>
              <a:t> Registros que se encargan de almacenar algún estado ocurrido en la operación anterior. Por ejemplo, si en una suma se produce acarreo, existe un registro que se encarga de indicar a la siguiente operación que se ha producido dicho acarreo.</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152" name="Google Shape;152;p26"/>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COMPONENTES DE LA CPU</a:t>
            </a:r>
            <a:endParaRPr b="1" i="1" sz="1400">
              <a:latin typeface="Decima Nova Pro"/>
              <a:ea typeface="Decima Nova Pro"/>
              <a:cs typeface="Decima Nova Pro"/>
              <a:sym typeface="Decima Nova Pro"/>
            </a:endParaRPr>
          </a:p>
        </p:txBody>
      </p:sp>
      <p:sp>
        <p:nvSpPr>
          <p:cNvPr id="158" name="Google Shape;158;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ALU (Unidad Aritmético-Lógica):</a:t>
            </a:r>
            <a:endParaRPr b="1" i="1"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El circuito operacional estaba compuesto por todos los circuitos necesarios para realizar todas las operaciones aritméticas y lógicas de un sistema informático. En este apartado vamos a enunciar algunos de estos circuitos.</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CIRCUITO SEMISUMADOR</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CIRCUITO SUMADOR</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CIRCUITO SEMIRESTADOR</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Clr>
                <a:schemeClr val="dk1"/>
              </a:buClr>
              <a:buSzPts val="1100"/>
              <a:buFont typeface="Arial"/>
              <a:buNone/>
            </a:pPr>
            <a:r>
              <a:rPr b="1" i="1" lang="es" sz="1400">
                <a:solidFill>
                  <a:schemeClr val="dk1"/>
                </a:solidFill>
                <a:latin typeface="Decima Nova Pro"/>
                <a:ea typeface="Decima Nova Pro"/>
                <a:cs typeface="Decima Nova Pro"/>
                <a:sym typeface="Decima Nova Pro"/>
              </a:rPr>
              <a:t>CIRCUITO RESTADOR</a:t>
            </a:r>
            <a:endParaRPr b="1" i="1"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159" name="Google Shape;159;p27"/>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COMPONENTES DE LA CPU</a:t>
            </a:r>
            <a:endParaRPr b="1" i="1" sz="1400">
              <a:latin typeface="Decima Nova Pro"/>
              <a:ea typeface="Decima Nova Pro"/>
              <a:cs typeface="Decima Nova Pro"/>
              <a:sym typeface="Decima Nova Pro"/>
            </a:endParaRPr>
          </a:p>
        </p:txBody>
      </p:sp>
      <p:sp>
        <p:nvSpPr>
          <p:cNvPr id="165" name="Google Shape;165;p28"/>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ALU (Unidad Aritmético-Lógica):</a:t>
            </a:r>
            <a:endParaRPr b="1" i="1"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OPERACIONES EN LA ALU:</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Cada ALU es capaz de realizar una serie de operaciones definidas de antemano. Estas instrucciones se componen normalmente de:</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Código de operación.</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Operandos.</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El </a:t>
            </a:r>
            <a:r>
              <a:rPr b="1" i="1" lang="es" sz="1400">
                <a:solidFill>
                  <a:schemeClr val="dk1"/>
                </a:solidFill>
                <a:latin typeface="Decima Nova Pro"/>
                <a:ea typeface="Decima Nova Pro"/>
                <a:cs typeface="Decima Nova Pro"/>
                <a:sym typeface="Decima Nova Pro"/>
              </a:rPr>
              <a:t>código de operación</a:t>
            </a:r>
            <a:r>
              <a:rPr lang="es" sz="1400">
                <a:solidFill>
                  <a:schemeClr val="dk1"/>
                </a:solidFill>
                <a:latin typeface="Decima Nova Pro"/>
                <a:ea typeface="Decima Nova Pro"/>
                <a:cs typeface="Decima Nova Pro"/>
                <a:sym typeface="Decima Nova Pro"/>
              </a:rPr>
              <a:t> es la secuencia de ceros y unos que determina la operación que se debe realizar en un momento determinado. Esta operación usará algún circuito operacional como se ha estudiado en líneas anteriores.</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Clr>
                <a:schemeClr val="dk1"/>
              </a:buClr>
              <a:buSzPts val="1100"/>
              <a:buFont typeface="Arial"/>
              <a:buNone/>
            </a:pPr>
            <a:r>
              <a:rPr lang="es" sz="1400">
                <a:solidFill>
                  <a:schemeClr val="dk1"/>
                </a:solidFill>
                <a:latin typeface="Decima Nova Pro"/>
                <a:ea typeface="Decima Nova Pro"/>
                <a:cs typeface="Decima Nova Pro"/>
                <a:sym typeface="Decima Nova Pro"/>
              </a:rPr>
              <a:t>Los </a:t>
            </a:r>
            <a:r>
              <a:rPr b="1" i="1" lang="es" sz="1400">
                <a:solidFill>
                  <a:schemeClr val="dk1"/>
                </a:solidFill>
                <a:latin typeface="Decima Nova Pro"/>
                <a:ea typeface="Decima Nova Pro"/>
                <a:cs typeface="Decima Nova Pro"/>
                <a:sym typeface="Decima Nova Pro"/>
              </a:rPr>
              <a:t>operandos</a:t>
            </a:r>
            <a:r>
              <a:rPr lang="es" sz="1400">
                <a:solidFill>
                  <a:schemeClr val="dk1"/>
                </a:solidFill>
                <a:latin typeface="Decima Nova Pro"/>
                <a:ea typeface="Decima Nova Pro"/>
                <a:cs typeface="Decima Nova Pro"/>
                <a:sym typeface="Decima Nova Pro"/>
              </a:rPr>
              <a:t> refieren los datos sobre los que se va a aplicar la operación.</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166" name="Google Shape;166;p28"/>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COMPONENTES DE LA CPU</a:t>
            </a:r>
            <a:endParaRPr b="1" i="1" sz="1400">
              <a:latin typeface="Decima Nova Pro"/>
              <a:ea typeface="Decima Nova Pro"/>
              <a:cs typeface="Decima Nova Pro"/>
              <a:sym typeface="Decima Nova Pro"/>
            </a:endParaRPr>
          </a:p>
        </p:txBody>
      </p:sp>
      <p:sp>
        <p:nvSpPr>
          <p:cNvPr id="172" name="Google Shape;172;p29"/>
          <p:cNvSpPr txBox="1"/>
          <p:nvPr>
            <p:ph idx="1" type="body"/>
          </p:nvPr>
        </p:nvSpPr>
        <p:spPr>
          <a:xfrm>
            <a:off x="311700" y="7471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UC (Unidad de Control):</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Este elemento es fundamental en la CPU y en el sistema informático. Es el componente encargado de sincronizar las operaciones a realizar, dando órdenes precisas al resto de dispositivos. ELEMENTOS FUNDAMENTALES DE LA UC</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Clr>
                <a:schemeClr val="dk1"/>
              </a:buClr>
              <a:buSzPts val="1100"/>
              <a:buFont typeface="Arial"/>
              <a:buNone/>
            </a:pPr>
            <a:r>
              <a:rPr lang="es" sz="1400">
                <a:solidFill>
                  <a:schemeClr val="dk1"/>
                </a:solidFill>
                <a:latin typeface="Decima Nova Pro"/>
                <a:ea typeface="Decima Nova Pro"/>
                <a:cs typeface="Decima Nova Pro"/>
                <a:sym typeface="Decima Nova Pro"/>
              </a:rPr>
              <a:t>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Clr>
                <a:schemeClr val="dk1"/>
              </a:buClr>
              <a:buSzPts val="1100"/>
              <a:buFont typeface="Arial"/>
              <a:buNone/>
            </a:pPr>
            <a:r>
              <a:rPr lang="es" sz="1400">
                <a:solidFill>
                  <a:schemeClr val="dk1"/>
                </a:solidFill>
                <a:latin typeface="Decima Nova Pro"/>
                <a:ea typeface="Decima Nova Pro"/>
                <a:cs typeface="Decima Nova Pro"/>
                <a:sym typeface="Decima Nova Pro"/>
              </a:rPr>
              <a:t>												Reloj.</a:t>
            </a:r>
            <a:endParaRPr sz="1400">
              <a:solidFill>
                <a:schemeClr val="dk1"/>
              </a:solidFill>
              <a:latin typeface="Decima Nova Pro"/>
              <a:ea typeface="Decima Nova Pro"/>
              <a:cs typeface="Decima Nova Pro"/>
              <a:sym typeface="Decima Nova Pro"/>
            </a:endParaRPr>
          </a:p>
          <a:p>
            <a:pPr indent="457200" lvl="0" marL="5029200" rtl="0" algn="just">
              <a:lnSpc>
                <a:spcPct val="100000"/>
              </a:lnSpc>
              <a:spcBef>
                <a:spcPts val="0"/>
              </a:spcBef>
              <a:spcAft>
                <a:spcPts val="0"/>
              </a:spcAft>
              <a:buClr>
                <a:schemeClr val="dk1"/>
              </a:buClr>
              <a:buSzPts val="1100"/>
              <a:buFont typeface="Arial"/>
              <a:buNone/>
            </a:pPr>
            <a:r>
              <a:rPr lang="es" sz="1400">
                <a:solidFill>
                  <a:schemeClr val="dk1"/>
                </a:solidFill>
                <a:latin typeface="Decima Nova Pro"/>
                <a:ea typeface="Decima Nova Pro"/>
                <a:cs typeface="Decima Nova Pro"/>
                <a:sym typeface="Decima Nova Pro"/>
              </a:rPr>
              <a:t>Secuenciador.</a:t>
            </a:r>
            <a:endParaRPr sz="1400">
              <a:solidFill>
                <a:schemeClr val="dk1"/>
              </a:solidFill>
              <a:latin typeface="Decima Nova Pro"/>
              <a:ea typeface="Decima Nova Pro"/>
              <a:cs typeface="Decima Nova Pro"/>
              <a:sym typeface="Decima Nova Pro"/>
            </a:endParaRPr>
          </a:p>
          <a:p>
            <a:pPr indent="457200" lvl="0" marL="5029200" rtl="0" algn="just">
              <a:lnSpc>
                <a:spcPct val="100000"/>
              </a:lnSpc>
              <a:spcBef>
                <a:spcPts val="0"/>
              </a:spcBef>
              <a:spcAft>
                <a:spcPts val="0"/>
              </a:spcAft>
              <a:buClr>
                <a:schemeClr val="dk1"/>
              </a:buClr>
              <a:buSzPts val="1100"/>
              <a:buFont typeface="Arial"/>
              <a:buNone/>
            </a:pPr>
            <a:r>
              <a:rPr lang="es" sz="1400">
                <a:solidFill>
                  <a:schemeClr val="dk1"/>
                </a:solidFill>
                <a:latin typeface="Decima Nova Pro"/>
                <a:ea typeface="Decima Nova Pro"/>
                <a:cs typeface="Decima Nova Pro"/>
                <a:sym typeface="Decima Nova Pro"/>
              </a:rPr>
              <a:t>Decodificador.</a:t>
            </a:r>
            <a:endParaRPr sz="1400">
              <a:solidFill>
                <a:schemeClr val="dk1"/>
              </a:solidFill>
              <a:latin typeface="Decima Nova Pro"/>
              <a:ea typeface="Decima Nova Pro"/>
              <a:cs typeface="Decima Nova Pro"/>
              <a:sym typeface="Decima Nova Pro"/>
            </a:endParaRPr>
          </a:p>
          <a:p>
            <a:pPr indent="0" lvl="0" marL="5486400" rtl="0" algn="just">
              <a:lnSpc>
                <a:spcPct val="100000"/>
              </a:lnSpc>
              <a:spcBef>
                <a:spcPts val="0"/>
              </a:spcBef>
              <a:spcAft>
                <a:spcPts val="0"/>
              </a:spcAft>
              <a:buClr>
                <a:schemeClr val="dk1"/>
              </a:buClr>
              <a:buSzPts val="1100"/>
              <a:buFont typeface="Arial"/>
              <a:buNone/>
            </a:pPr>
            <a:r>
              <a:rPr lang="es" sz="1400">
                <a:solidFill>
                  <a:schemeClr val="dk1"/>
                </a:solidFill>
                <a:latin typeface="Decima Nova Pro"/>
                <a:ea typeface="Decima Nova Pro"/>
                <a:cs typeface="Decima Nova Pro"/>
                <a:sym typeface="Decima Nova Pro"/>
              </a:rPr>
              <a:t>Registro de instrucciones.</a:t>
            </a:r>
            <a:endParaRPr sz="1400">
              <a:solidFill>
                <a:schemeClr val="dk1"/>
              </a:solidFill>
              <a:latin typeface="Decima Nova Pro"/>
              <a:ea typeface="Decima Nova Pro"/>
              <a:cs typeface="Decima Nova Pro"/>
              <a:sym typeface="Decima Nova Pro"/>
            </a:endParaRPr>
          </a:p>
          <a:p>
            <a:pPr indent="457200" lvl="0" marL="5029200" rtl="0" algn="just">
              <a:lnSpc>
                <a:spcPct val="100000"/>
              </a:lnSpc>
              <a:spcBef>
                <a:spcPts val="0"/>
              </a:spcBef>
              <a:spcAft>
                <a:spcPts val="0"/>
              </a:spcAft>
              <a:buClr>
                <a:schemeClr val="dk1"/>
              </a:buClr>
              <a:buSzPts val="1100"/>
              <a:buFont typeface="Arial"/>
              <a:buNone/>
            </a:pPr>
            <a:r>
              <a:rPr lang="es" sz="1400">
                <a:solidFill>
                  <a:schemeClr val="dk1"/>
                </a:solidFill>
                <a:latin typeface="Decima Nova Pro"/>
                <a:ea typeface="Decima Nova Pro"/>
                <a:cs typeface="Decima Nova Pro"/>
                <a:sym typeface="Decima Nova Pro"/>
              </a:rPr>
              <a:t>Contador de programas.</a:t>
            </a:r>
            <a:endParaRPr sz="1400">
              <a:solidFill>
                <a:schemeClr val="dk1"/>
              </a:solidFill>
              <a:latin typeface="Decima Nova Pro"/>
              <a:ea typeface="Decima Nova Pro"/>
              <a:cs typeface="Decima Nova Pro"/>
              <a:sym typeface="Decima Nova Pro"/>
            </a:endParaRPr>
          </a:p>
          <a:p>
            <a:pPr indent="457200" lvl="0" marL="5029200" rtl="0" algn="just">
              <a:lnSpc>
                <a:spcPct val="100000"/>
              </a:lnSpc>
              <a:spcBef>
                <a:spcPts val="0"/>
              </a:spcBef>
              <a:spcAft>
                <a:spcPts val="0"/>
              </a:spcAft>
              <a:buClr>
                <a:schemeClr val="dk1"/>
              </a:buClr>
              <a:buSzPts val="1100"/>
              <a:buFont typeface="Arial"/>
              <a:buNone/>
            </a:pPr>
            <a:r>
              <a:rPr lang="es" sz="1400">
                <a:solidFill>
                  <a:schemeClr val="dk1"/>
                </a:solidFill>
                <a:latin typeface="Decima Nova Pro"/>
                <a:ea typeface="Decima Nova Pro"/>
                <a:cs typeface="Decima Nova Pro"/>
                <a:sym typeface="Decima Nova Pro"/>
              </a:rPr>
              <a:t>Bus del sistema.</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173" name="Google Shape;173;p29"/>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174" name="Google Shape;174;p29"/>
          <p:cNvPicPr preferRelativeResize="0"/>
          <p:nvPr/>
        </p:nvPicPr>
        <p:blipFill>
          <a:blip r:embed="rId4">
            <a:alphaModFix/>
          </a:blip>
          <a:stretch>
            <a:fillRect/>
          </a:stretch>
        </p:blipFill>
        <p:spPr>
          <a:xfrm>
            <a:off x="464100" y="1979375"/>
            <a:ext cx="5095375" cy="3089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COMPONENTES DE LA CPU</a:t>
            </a:r>
            <a:endParaRPr b="1" i="1" sz="1400">
              <a:latin typeface="Decima Nova Pro"/>
              <a:ea typeface="Decima Nova Pro"/>
              <a:cs typeface="Decima Nova Pro"/>
              <a:sym typeface="Decima Nova Pro"/>
            </a:endParaRPr>
          </a:p>
        </p:txBody>
      </p:sp>
      <p:sp>
        <p:nvSpPr>
          <p:cNvPr id="180" name="Google Shape;180;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UC (Unidad de Control): - </a:t>
            </a:r>
            <a:r>
              <a:rPr lang="es" sz="1400">
                <a:solidFill>
                  <a:schemeClr val="dk1"/>
                </a:solidFill>
                <a:latin typeface="Decima Nova Pro"/>
                <a:ea typeface="Decima Nova Pro"/>
                <a:cs typeface="Decima Nova Pro"/>
                <a:sym typeface="Decima Nova Pro"/>
              </a:rPr>
              <a:t>ELEMENTOS FUNDAMENTALES DE LA UC</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181" name="Google Shape;181;p30"/>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182" name="Google Shape;182;p30"/>
          <p:cNvPicPr preferRelativeResize="0"/>
          <p:nvPr/>
        </p:nvPicPr>
        <p:blipFill rotWithShape="1">
          <a:blip r:embed="rId4">
            <a:alphaModFix/>
          </a:blip>
          <a:srcRect b="0" l="0" r="0" t="0"/>
          <a:stretch/>
        </p:blipFill>
        <p:spPr>
          <a:xfrm>
            <a:off x="1362268" y="1568625"/>
            <a:ext cx="6453600" cy="2955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COMPONENTES DE LA CPU</a:t>
            </a:r>
            <a:endParaRPr b="1" i="1" sz="1400">
              <a:latin typeface="Decima Nova Pro"/>
              <a:ea typeface="Decima Nova Pro"/>
              <a:cs typeface="Decima Nova Pro"/>
              <a:sym typeface="Decima Nova Pro"/>
            </a:endParaRPr>
          </a:p>
        </p:txBody>
      </p:sp>
      <p:sp>
        <p:nvSpPr>
          <p:cNvPr id="188" name="Google Shape;188;p31"/>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UC (Unidad de Control): - </a:t>
            </a:r>
            <a:r>
              <a:rPr lang="es" sz="1400">
                <a:solidFill>
                  <a:schemeClr val="dk1"/>
                </a:solidFill>
                <a:latin typeface="Decima Nova Pro"/>
                <a:ea typeface="Decima Nova Pro"/>
                <a:cs typeface="Decima Nova Pro"/>
                <a:sym typeface="Decima Nova Pro"/>
              </a:rPr>
              <a:t>ELEMENTOS FUNDAMENTALES DE LA UC:</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Las partes más importantes de la UC son las que se indican a continuación: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Registro contador de programas: </a:t>
            </a:r>
            <a:r>
              <a:rPr lang="es" sz="1400">
                <a:solidFill>
                  <a:schemeClr val="dk1"/>
                </a:solidFill>
                <a:latin typeface="Decima Nova Pro"/>
                <a:ea typeface="Decima Nova Pro"/>
                <a:cs typeface="Decima Nova Pro"/>
                <a:sym typeface="Decima Nova Pro"/>
              </a:rPr>
              <a:t>Registro que almacena la dirección de la siguiente instrucción a ejecutar. Esta dirección es una de la memoria principal - RAM.</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Registro de instrucción: </a:t>
            </a:r>
            <a:r>
              <a:rPr lang="es" sz="1400">
                <a:solidFill>
                  <a:schemeClr val="dk1"/>
                </a:solidFill>
                <a:latin typeface="Decima Nova Pro"/>
                <a:ea typeface="Decima Nova Pro"/>
                <a:cs typeface="Decima Nova Pro"/>
                <a:sym typeface="Decima Nova Pro"/>
              </a:rPr>
              <a:t>La instrucción ubicada en una dirección de memoria (dada por el contador de programas) no se procesa directamente en la memoria principal, sino que es llevada a este elemento (Registro de instrucciones) para posteriormente ser decodificada.</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Decodificador:</a:t>
            </a:r>
            <a:r>
              <a:rPr lang="es" sz="1400">
                <a:solidFill>
                  <a:schemeClr val="dk1"/>
                </a:solidFill>
                <a:latin typeface="Decima Nova Pro"/>
                <a:ea typeface="Decima Nova Pro"/>
                <a:cs typeface="Decima Nova Pro"/>
                <a:sym typeface="Decima Nova Pro"/>
              </a:rPr>
              <a:t> Encargado de decodificar la operación que guarda el registro de instrucción. Trocea la instrucción extrayendo código de operación, número de operandos que precisa y el lugar donde se encuentran estos.</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Reloj: </a:t>
            </a:r>
            <a:r>
              <a:rPr lang="es" sz="1400">
                <a:solidFill>
                  <a:schemeClr val="dk1"/>
                </a:solidFill>
                <a:latin typeface="Decima Nova Pro"/>
                <a:ea typeface="Decima Nova Pro"/>
                <a:cs typeface="Decima Nova Pro"/>
                <a:sym typeface="Decima Nova Pro"/>
              </a:rPr>
              <a:t>Es el encargado de mantener el sincronismo. Proporciona una serie de pulsos que serán los intervalos de tiempo mínimos en los que se puede desarrollar una instrucción o parte de ella.</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Secuenciador: </a:t>
            </a:r>
            <a:r>
              <a:rPr lang="es" sz="1400">
                <a:solidFill>
                  <a:schemeClr val="dk1"/>
                </a:solidFill>
                <a:latin typeface="Decima Nova Pro"/>
                <a:ea typeface="Decima Nova Pro"/>
                <a:cs typeface="Decima Nova Pro"/>
                <a:sym typeface="Decima Nova Pro"/>
              </a:rPr>
              <a:t>Es el dispositivo encargado de generar las órdenes básica, elementales. Activar elementos necesarios para obtener la instrucción y operandos, usar el bus, etc...</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189" name="Google Shape;189;p31"/>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800">
                <a:latin typeface="Decima Nova Pro"/>
                <a:ea typeface="Decima Nova Pro"/>
                <a:cs typeface="Decima Nova Pro"/>
                <a:sym typeface="Decima Nova Pro"/>
              </a:rPr>
              <a:t>OBJETIVOS</a:t>
            </a:r>
            <a:endParaRPr b="1" i="1" sz="1800">
              <a:latin typeface="Decima Nova Pro"/>
              <a:ea typeface="Decima Nova Pro"/>
              <a:cs typeface="Decima Nova Pro"/>
              <a:sym typeface="Decima Nova Pro"/>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marR="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Saber qué es la CPU, sus partes y características principales.</a:t>
            </a:r>
            <a:endParaRPr sz="1400">
              <a:solidFill>
                <a:schemeClr val="dk1"/>
              </a:solidFill>
              <a:latin typeface="Decima Nova Pro"/>
              <a:ea typeface="Decima Nova Pro"/>
              <a:cs typeface="Decima Nova Pro"/>
              <a:sym typeface="Decima Nova Pro"/>
            </a:endParaRPr>
          </a:p>
          <a:p>
            <a:pPr indent="0" lvl="0" marL="45720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Entender qué es un microprocesador y conocer sus elementos funcionales.</a:t>
            </a:r>
            <a:endParaRPr sz="1400">
              <a:solidFill>
                <a:schemeClr val="dk1"/>
              </a:solidFill>
              <a:latin typeface="Decima Nova Pro"/>
              <a:ea typeface="Decima Nova Pro"/>
              <a:cs typeface="Decima Nova Pro"/>
              <a:sym typeface="Decima Nova Pro"/>
            </a:endParaRPr>
          </a:p>
          <a:p>
            <a:pPr indent="0" lvl="0" marL="45720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Extraer las características principales de un </a:t>
            </a:r>
            <a:r>
              <a:rPr lang="es" sz="1400">
                <a:solidFill>
                  <a:schemeClr val="dk1"/>
                </a:solidFill>
                <a:latin typeface="Decima Nova Pro"/>
                <a:ea typeface="Decima Nova Pro"/>
                <a:cs typeface="Decima Nova Pro"/>
                <a:sym typeface="Decima Nova Pro"/>
              </a:rPr>
              <a:t>microprocesador</a:t>
            </a:r>
            <a:r>
              <a:rPr lang="es" sz="1400">
                <a:solidFill>
                  <a:schemeClr val="dk1"/>
                </a:solidFill>
                <a:latin typeface="Decima Nova Pro"/>
                <a:ea typeface="Decima Nova Pro"/>
                <a:cs typeface="Decima Nova Pro"/>
                <a:sym typeface="Decima Nova Pro"/>
              </a:rPr>
              <a:t> comercial dado y realizar comparativas entre diferentes modelos de microprocesadores.</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63" name="Google Shape;63;p14"/>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COMPONENTES DE LA CPU</a:t>
            </a:r>
            <a:endParaRPr b="1" i="1" sz="1400">
              <a:latin typeface="Decima Nova Pro"/>
              <a:ea typeface="Decima Nova Pro"/>
              <a:cs typeface="Decima Nova Pro"/>
              <a:sym typeface="Decima Nova Pro"/>
            </a:endParaRPr>
          </a:p>
        </p:txBody>
      </p:sp>
      <p:sp>
        <p:nvSpPr>
          <p:cNvPr id="195" name="Google Shape;195;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UC (Unidad de Control): - </a:t>
            </a:r>
            <a:r>
              <a:rPr lang="es" sz="1400">
                <a:solidFill>
                  <a:schemeClr val="dk1"/>
                </a:solidFill>
                <a:latin typeface="Decima Nova Pro"/>
                <a:ea typeface="Decima Nova Pro"/>
                <a:cs typeface="Decima Nova Pro"/>
                <a:sym typeface="Decima Nova Pro"/>
              </a:rPr>
              <a:t>ELEMENTOS FUNDAMENTALES DE LA UC</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Para entender la importancia de la UC veamos qué función desempeña en un sistema informático a través de un ejemplo sencillo y algo exagerado. Supongamos que acabamos de realizar una operación básica en la calculadora del sistema operativo y que esta operación se basa a nivel máquina en la realización de dos sumas, ¿cómo interactuaron los componentes vistos para conseguir ejecutar las operaciones mencionadas?</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La Unidad de Control da orden de que las operaciones sean cargadas en memoria. A continuación, a través del secuenciador, genera las órdenes oportunas para que:</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Se vea el contenido del contador de programas, ¿qué dirección de memoria contiene?</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Se acceda a la dirección de memoria que indica el contador de programas.</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El contador de programas se incrementa en un valor, para lo que se hace uso de la ALU.</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La primera instrucción se desplaza al registro de instrucción.</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196" name="Google Shape;196;p32"/>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COMPONENTES DE LA CPU</a:t>
            </a:r>
            <a:endParaRPr b="1" i="1" sz="1400">
              <a:latin typeface="Decima Nova Pro"/>
              <a:ea typeface="Decima Nova Pro"/>
              <a:cs typeface="Decima Nova Pro"/>
              <a:sym typeface="Decima Nova Pro"/>
            </a:endParaRPr>
          </a:p>
        </p:txBody>
      </p:sp>
      <p:sp>
        <p:nvSpPr>
          <p:cNvPr id="202" name="Google Shape;202;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UC (Unidad de Control): - </a:t>
            </a:r>
            <a:r>
              <a:rPr lang="es" sz="1400">
                <a:solidFill>
                  <a:schemeClr val="dk1"/>
                </a:solidFill>
                <a:latin typeface="Decima Nova Pro"/>
                <a:ea typeface="Decima Nova Pro"/>
                <a:cs typeface="Decima Nova Pro"/>
                <a:sym typeface="Decima Nova Pro"/>
              </a:rPr>
              <a:t>ELEMENTOS FUNDAMENTALES DE LA UC</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Una vez tenemos la instrucción en el registro de instrucción esta se decodifica. El decodificador separará cada parte de la instrucción identificando el código de operación a realizar y los operandos necesarios</a:t>
            </a:r>
            <a:r>
              <a:rPr lang="es" sz="1400">
                <a:solidFill>
                  <a:schemeClr val="dk1"/>
                </a:solidFill>
                <a:latin typeface="Decima Nova Pro"/>
                <a:ea typeface="Decima Nova Pro"/>
                <a:cs typeface="Decima Nova Pro"/>
                <a:sym typeface="Decima Nova Pro"/>
              </a:rPr>
              <a:t>, principalmente</a:t>
            </a:r>
            <a:r>
              <a:rPr lang="es" sz="1400">
                <a:solidFill>
                  <a:schemeClr val="dk1"/>
                </a:solidFill>
                <a:latin typeface="Decima Nova Pro"/>
                <a:ea typeface="Decima Nova Pro"/>
                <a:cs typeface="Decima Nova Pro"/>
                <a:sym typeface="Decima Nova Pro"/>
              </a:rPr>
              <a:t>.</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El secuenciador da la orden para que la ALU se posicione en la operación suma (primera instrucción máquina a ejecutar), se buscan los datos a utilizar, estos pueden encontrarse en el banco de registros de la CPU o bien en la memoria principal.</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Una vez tenemos todo, la UC da la orden, el dar la orden supone el envío de multitud de señales a todos los elementos que formen parte en cada paso de ejecución de la instrucción, para realizar la operación y su resultado se almacena en el registro acumulador de la ALU para posteriormente ser usado, en este ejemplo concreto en la siguiente operación a realizar.</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03" name="Google Shape;203;p33"/>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COMPONENTES DE LA CPU</a:t>
            </a:r>
            <a:endParaRPr b="1" i="1" sz="1400">
              <a:latin typeface="Decima Nova Pro"/>
              <a:ea typeface="Decima Nova Pro"/>
              <a:cs typeface="Decima Nova Pro"/>
              <a:sym typeface="Decima Nova Pro"/>
            </a:endParaRPr>
          </a:p>
        </p:txBody>
      </p:sp>
      <p:sp>
        <p:nvSpPr>
          <p:cNvPr id="209" name="Google Shape;209;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UC (Unidad de Control): - </a:t>
            </a:r>
            <a:r>
              <a:rPr lang="es" sz="1400">
                <a:solidFill>
                  <a:schemeClr val="dk1"/>
                </a:solidFill>
                <a:latin typeface="Decima Nova Pro"/>
                <a:ea typeface="Decima Nova Pro"/>
                <a:cs typeface="Decima Nova Pro"/>
                <a:sym typeface="Decima Nova Pro"/>
              </a:rPr>
              <a:t>ELEMENTOS FUNDAMENTALES DE LA UC</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Básicamente el proceso de ejecución de una instrucción anterior se resume en varias fases: </a:t>
            </a:r>
            <a:r>
              <a:rPr b="1" i="1" lang="es" sz="1400">
                <a:solidFill>
                  <a:schemeClr val="dk1"/>
                </a:solidFill>
                <a:latin typeface="Decima Nova Pro"/>
                <a:ea typeface="Decima Nova Pro"/>
                <a:cs typeface="Decima Nova Pro"/>
                <a:sym typeface="Decima Nova Pro"/>
              </a:rPr>
              <a:t>Fase de búsqueda de instrucción, Fase de decodificación de instrucción, Fase de ejecución de la instrucción y Fase de escritura del resultado</a:t>
            </a:r>
            <a:r>
              <a:rPr lang="es" sz="1400">
                <a:solidFill>
                  <a:schemeClr val="dk1"/>
                </a:solidFill>
                <a:latin typeface="Decima Nova Pro"/>
                <a:ea typeface="Decima Nova Pro"/>
                <a:cs typeface="Decima Nova Pro"/>
                <a:sym typeface="Decima Nova Pro"/>
              </a:rPr>
              <a:t>.</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En todas estas fases la UC se encarga de dar las órdenes para indicar que se use el bus correspondiente, para que se produzca una lectura o escritura, para que se indique la operación correspondiente en la ALU y se lleve a cabo, etc.</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Todas las operaciones se realizan en ciclos de reloj. En función de si las instrucciones de un </a:t>
            </a:r>
            <a:r>
              <a:rPr b="1" i="1" lang="es" sz="1400">
                <a:solidFill>
                  <a:schemeClr val="dk1"/>
                </a:solidFill>
                <a:latin typeface="Decima Nova Pro"/>
                <a:ea typeface="Decima Nova Pro"/>
                <a:cs typeface="Decima Nova Pro"/>
                <a:sym typeface="Decima Nova Pro"/>
              </a:rPr>
              <a:t>juego de instrucciones</a:t>
            </a:r>
            <a:r>
              <a:rPr lang="es" sz="1400">
                <a:solidFill>
                  <a:schemeClr val="dk1"/>
                </a:solidFill>
                <a:latin typeface="Decima Nova Pro"/>
                <a:ea typeface="Decima Nova Pro"/>
                <a:cs typeface="Decima Nova Pro"/>
                <a:sym typeface="Decima Nova Pro"/>
              </a:rPr>
              <a:t> precisa de más o menos ciclos determina la calidad de la CPU. El juego de instrucciones máquina refiere el conjunto de instrucciones que puede ejecutar. Es un aspecto muy importante a la hora de configurar la CPU ya que en función del juego de instrucciones, las características de ésta </a:t>
            </a:r>
            <a:r>
              <a:rPr lang="es" sz="1400">
                <a:solidFill>
                  <a:schemeClr val="dk1"/>
                </a:solidFill>
                <a:latin typeface="Decima Nova Pro"/>
                <a:ea typeface="Decima Nova Pro"/>
                <a:cs typeface="Decima Nova Pro"/>
                <a:sym typeface="Decima Nova Pro"/>
              </a:rPr>
              <a:t>diferirán</a:t>
            </a:r>
            <a:r>
              <a:rPr lang="es" sz="1400">
                <a:solidFill>
                  <a:schemeClr val="dk1"/>
                </a:solidFill>
                <a:latin typeface="Decima Nova Pro"/>
                <a:ea typeface="Decima Nova Pro"/>
                <a:cs typeface="Decima Nova Pro"/>
                <a:sym typeface="Decima Nova Pro"/>
              </a:rPr>
              <a:t>, por ejemplo si escogemos un juego de instrucciones complejo, la CPU necesitará una UC </a:t>
            </a:r>
            <a:r>
              <a:rPr lang="es" sz="1400">
                <a:solidFill>
                  <a:schemeClr val="dk1"/>
                </a:solidFill>
                <a:latin typeface="Decima Nova Pro"/>
                <a:ea typeface="Decima Nova Pro"/>
                <a:cs typeface="Decima Nova Pro"/>
                <a:sym typeface="Decima Nova Pro"/>
              </a:rPr>
              <a:t>más</a:t>
            </a:r>
            <a:r>
              <a:rPr lang="es" sz="1400">
                <a:solidFill>
                  <a:schemeClr val="dk1"/>
                </a:solidFill>
                <a:latin typeface="Decima Nova Pro"/>
                <a:ea typeface="Decima Nova Pro"/>
                <a:cs typeface="Decima Nova Pro"/>
                <a:sym typeface="Decima Nova Pro"/>
              </a:rPr>
              <a:t> compleja  y como consecuencia será más lenta.</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10" name="Google Shape;210;p34"/>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MODOS DE DIRECCIONAMIENTO</a:t>
            </a:r>
            <a:endParaRPr b="1" i="1" sz="1400">
              <a:latin typeface="Decima Nova Pro"/>
              <a:ea typeface="Decima Nova Pro"/>
              <a:cs typeface="Decima Nova Pro"/>
              <a:sym typeface="Decima Nova Pro"/>
            </a:endParaRPr>
          </a:p>
        </p:txBody>
      </p:sp>
      <p:sp>
        <p:nvSpPr>
          <p:cNvPr id="216" name="Google Shape;216;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Hasta ahora hemos hablado de la importancia de los elementos que componen la CPU, cuáles son sus funciones principales, </a:t>
            </a:r>
            <a:r>
              <a:rPr lang="es" sz="1400">
                <a:solidFill>
                  <a:schemeClr val="dk1"/>
                </a:solidFill>
                <a:latin typeface="Decima Nova Pro"/>
                <a:ea typeface="Decima Nova Pro"/>
                <a:cs typeface="Decima Nova Pro"/>
                <a:sym typeface="Decima Nova Pro"/>
              </a:rPr>
              <a:t>como</a:t>
            </a:r>
            <a:r>
              <a:rPr lang="es" sz="1400">
                <a:solidFill>
                  <a:schemeClr val="dk1"/>
                </a:solidFill>
                <a:latin typeface="Decima Nova Pro"/>
                <a:ea typeface="Decima Nova Pro"/>
                <a:cs typeface="Decima Nova Pro"/>
                <a:sym typeface="Decima Nova Pro"/>
              </a:rPr>
              <a:t> encontramos diferentes juegos de instrucciones de mayor o menor complejidad y estamos de acuerdo en que cuando se ejecuta una instrucción esta es buscada en la memoria principal, se decodifica y se averiguan los operandos que deben ser usados, así como el lugar donde guardar el resultado. De todo este proceso se encarga la UC emitiendo las señales u órdenes oportunas a todos los componentes que intervienen en la ejecución: ALU, buses, memoria... Pero, ¿cómo se sabe dónde buscar un operando? Cuando se desea realizar una suma entre dos valores, ¿cómo se sabe dónde están estos para poder usarlos?</a:t>
            </a:r>
            <a:r>
              <a:rPr lang="es" sz="1400">
                <a:solidFill>
                  <a:schemeClr val="dk1"/>
                </a:solidFill>
                <a:latin typeface="Decima Nova Pro"/>
                <a:ea typeface="Decima Nova Pro"/>
                <a:cs typeface="Decima Nova Pro"/>
                <a:sym typeface="Decima Nova Pro"/>
              </a:rPr>
              <a:t> La forma en la que localizamos un dato se llama </a:t>
            </a:r>
            <a:r>
              <a:rPr b="1" i="1" lang="es" sz="1400">
                <a:solidFill>
                  <a:schemeClr val="dk1"/>
                </a:solidFill>
                <a:latin typeface="Decima Nova Pro"/>
                <a:ea typeface="Decima Nova Pro"/>
                <a:cs typeface="Decima Nova Pro"/>
                <a:sym typeface="Decima Nova Pro"/>
              </a:rPr>
              <a:t>direccionamiento</a:t>
            </a:r>
            <a:r>
              <a:rPr lang="es" sz="1400">
                <a:solidFill>
                  <a:schemeClr val="dk1"/>
                </a:solidFill>
                <a:latin typeface="Decima Nova Pro"/>
                <a:ea typeface="Decima Nova Pro"/>
                <a:cs typeface="Decima Nova Pro"/>
                <a:sym typeface="Decima Nova Pro"/>
              </a:rPr>
              <a:t>.</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Podemos definir modo de direccionamiento al procedimiento que permite averiguar un operando, o la ubicación de un operando o una instrucción.</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17" name="Google Shape;217;p35"/>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MODOS DE DIRECCIONAMIENTO</a:t>
            </a:r>
            <a:endParaRPr b="1" i="1" sz="1400">
              <a:latin typeface="Decima Nova Pro"/>
              <a:ea typeface="Decima Nova Pro"/>
              <a:cs typeface="Decima Nova Pro"/>
              <a:sym typeface="Decima Nova Pro"/>
            </a:endParaRPr>
          </a:p>
        </p:txBody>
      </p:sp>
      <p:sp>
        <p:nvSpPr>
          <p:cNvPr id="223" name="Google Shape;223;p36"/>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Existen diferentes tipos de direccionamientos:</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Inmediato.</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Directo.</a:t>
            </a:r>
            <a:endParaRPr sz="1400">
              <a:solidFill>
                <a:schemeClr val="dk1"/>
              </a:solidFill>
              <a:latin typeface="Decima Nova Pro"/>
              <a:ea typeface="Decima Nova Pro"/>
              <a:cs typeface="Decima Nova Pro"/>
              <a:sym typeface="Decima Nova Pro"/>
            </a:endParaRPr>
          </a:p>
          <a:p>
            <a:pPr indent="-317500" lvl="1" marL="914400" rtl="0" algn="just">
              <a:lnSpc>
                <a:spcPct val="100000"/>
              </a:lnSpc>
              <a:spcBef>
                <a:spcPts val="0"/>
              </a:spcBef>
              <a:spcAft>
                <a:spcPts val="0"/>
              </a:spcAft>
              <a:buClr>
                <a:schemeClr val="dk1"/>
              </a:buClr>
              <a:buSzPts val="1400"/>
              <a:buFont typeface="Decima Nova Pro"/>
              <a:buChar char="○"/>
            </a:pPr>
            <a:r>
              <a:rPr lang="es">
                <a:solidFill>
                  <a:schemeClr val="dk1"/>
                </a:solidFill>
                <a:latin typeface="Decima Nova Pro"/>
                <a:ea typeface="Decima Nova Pro"/>
                <a:cs typeface="Decima Nova Pro"/>
                <a:sym typeface="Decima Nova Pro"/>
              </a:rPr>
              <a:t>Absoluto.</a:t>
            </a:r>
            <a:endParaRPr>
              <a:solidFill>
                <a:schemeClr val="dk1"/>
              </a:solidFill>
              <a:latin typeface="Decima Nova Pro"/>
              <a:ea typeface="Decima Nova Pro"/>
              <a:cs typeface="Decima Nova Pro"/>
              <a:sym typeface="Decima Nova Pro"/>
            </a:endParaRPr>
          </a:p>
          <a:p>
            <a:pPr indent="-317500" lvl="1" marL="914400" rtl="0" algn="just">
              <a:lnSpc>
                <a:spcPct val="100000"/>
              </a:lnSpc>
              <a:spcBef>
                <a:spcPts val="0"/>
              </a:spcBef>
              <a:spcAft>
                <a:spcPts val="0"/>
              </a:spcAft>
              <a:buClr>
                <a:schemeClr val="dk1"/>
              </a:buClr>
              <a:buSzPts val="1400"/>
              <a:buFont typeface="Decima Nova Pro"/>
              <a:buChar char="○"/>
            </a:pPr>
            <a:r>
              <a:rPr lang="es">
                <a:solidFill>
                  <a:schemeClr val="dk1"/>
                </a:solidFill>
                <a:latin typeface="Decima Nova Pro"/>
                <a:ea typeface="Decima Nova Pro"/>
                <a:cs typeface="Decima Nova Pro"/>
                <a:sym typeface="Decima Nova Pro"/>
              </a:rPr>
              <a:t>Relativo.</a:t>
            </a:r>
            <a:endParaRPr>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Indirecto.</a:t>
            </a:r>
            <a:endParaRPr sz="1400">
              <a:solidFill>
                <a:schemeClr val="dk1"/>
              </a:solidFill>
              <a:latin typeface="Decima Nova Pro"/>
              <a:ea typeface="Decima Nova Pro"/>
              <a:cs typeface="Decima Nova Pro"/>
              <a:sym typeface="Decima Nova Pro"/>
            </a:endParaRPr>
          </a:p>
          <a:p>
            <a:pPr indent="-317500" lvl="1" marL="914400" rtl="0" algn="just">
              <a:lnSpc>
                <a:spcPct val="100000"/>
              </a:lnSpc>
              <a:spcBef>
                <a:spcPts val="0"/>
              </a:spcBef>
              <a:spcAft>
                <a:spcPts val="0"/>
              </a:spcAft>
              <a:buClr>
                <a:schemeClr val="dk1"/>
              </a:buClr>
              <a:buSzPts val="1400"/>
              <a:buFont typeface="Decima Nova Pro"/>
              <a:buChar char="○"/>
            </a:pPr>
            <a:r>
              <a:rPr lang="es">
                <a:solidFill>
                  <a:schemeClr val="dk1"/>
                </a:solidFill>
                <a:latin typeface="Decima Nova Pro"/>
                <a:ea typeface="Decima Nova Pro"/>
                <a:cs typeface="Decima Nova Pro"/>
                <a:sym typeface="Decima Nova Pro"/>
              </a:rPr>
              <a:t>Absoluto.</a:t>
            </a:r>
            <a:endParaRPr sz="1400">
              <a:solidFill>
                <a:schemeClr val="dk1"/>
              </a:solidFill>
              <a:latin typeface="Decima Nova Pro"/>
              <a:ea typeface="Decima Nova Pro"/>
              <a:cs typeface="Decima Nova Pro"/>
              <a:sym typeface="Decima Nova Pro"/>
            </a:endParaRPr>
          </a:p>
          <a:p>
            <a:pPr indent="-317500" lvl="1" marL="9144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Relativo.</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Implícito.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Los o</a:t>
            </a:r>
            <a:r>
              <a:rPr lang="es" sz="1400">
                <a:solidFill>
                  <a:schemeClr val="dk1"/>
                </a:solidFill>
                <a:latin typeface="Decima Nova Pro"/>
                <a:ea typeface="Decima Nova Pro"/>
                <a:cs typeface="Decima Nova Pro"/>
                <a:sym typeface="Decima Nova Pro"/>
              </a:rPr>
              <a:t>bjetivos de los modos de direccionamiento: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Reducir el espacio ocupado en memoria por las instrucciones y operandos.</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Permitir la reubicación del código.</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Facilitar el manejo de las estructuras de datos y posiciones de memoria.</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24" name="Google Shape;224;p36"/>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i="1" lang="es" sz="1400">
                <a:latin typeface="Decima Nova Pro"/>
                <a:ea typeface="Decima Nova Pro"/>
                <a:cs typeface="Decima Nova Pro"/>
                <a:sym typeface="Decima Nova Pro"/>
              </a:rPr>
              <a:t>MODOS DE DIRECCIONAMIENTO</a:t>
            </a:r>
            <a:endParaRPr b="1" i="1" sz="1400">
              <a:latin typeface="Decima Nova Pro"/>
              <a:ea typeface="Decima Nova Pro"/>
              <a:cs typeface="Decima Nova Pro"/>
              <a:sym typeface="Decima Nova Pro"/>
            </a:endParaRPr>
          </a:p>
        </p:txBody>
      </p:sp>
      <p:sp>
        <p:nvSpPr>
          <p:cNvPr id="230" name="Google Shape;230;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DIRECCIONAMIENTO INMEDIATO:</a:t>
            </a:r>
            <a:r>
              <a:rPr lang="es" sz="1400">
                <a:solidFill>
                  <a:schemeClr val="dk1"/>
                </a:solidFill>
                <a:latin typeface="Decima Nova Pro"/>
                <a:ea typeface="Decima Nova Pro"/>
                <a:cs typeface="Decima Nova Pro"/>
                <a:sym typeface="Decima Nova Pro"/>
              </a:rPr>
              <a:t> En este caso no se tiene que realizar búsqueda alguna del operando ya que este se encuentra en la propia instrucción. Por ejemplo, imaginamos la siguiente instrucción:</a:t>
            </a:r>
            <a:endParaRPr sz="1400">
              <a:solidFill>
                <a:schemeClr val="dk1"/>
              </a:solidFill>
              <a:latin typeface="Decima Nova Pro"/>
              <a:ea typeface="Decima Nova Pro"/>
              <a:cs typeface="Decima Nova Pro"/>
              <a:sym typeface="Decima Nova Pro"/>
            </a:endParaRPr>
          </a:p>
          <a:p>
            <a:pPr indent="0" lvl="0" marL="0" rtl="0" algn="ctr">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ADD		13	7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Se va a realizar una suma y los datos a sumar son 13 y 7, se encuentran ya especificados en la instrucción.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31" name="Google Shape;231;p37"/>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232" name="Google Shape;232;p37"/>
          <p:cNvPicPr preferRelativeResize="0"/>
          <p:nvPr/>
        </p:nvPicPr>
        <p:blipFill rotWithShape="1">
          <a:blip r:embed="rId4">
            <a:alphaModFix/>
          </a:blip>
          <a:srcRect b="0" l="17238" r="1789" t="13941"/>
          <a:stretch/>
        </p:blipFill>
        <p:spPr>
          <a:xfrm>
            <a:off x="2890675" y="2598225"/>
            <a:ext cx="3894950" cy="1286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i="1" lang="es" sz="1400">
                <a:latin typeface="Decima Nova Pro"/>
                <a:ea typeface="Decima Nova Pro"/>
                <a:cs typeface="Decima Nova Pro"/>
                <a:sym typeface="Decima Nova Pro"/>
              </a:rPr>
              <a:t>MODOS DE DIRECCIONAMIENTO</a:t>
            </a:r>
            <a:endParaRPr b="1" i="1" sz="1400">
              <a:latin typeface="Decima Nova Pro"/>
              <a:ea typeface="Decima Nova Pro"/>
              <a:cs typeface="Decima Nova Pro"/>
              <a:sym typeface="Decima Nova Pro"/>
            </a:endParaRPr>
          </a:p>
        </p:txBody>
      </p:sp>
      <p:sp>
        <p:nvSpPr>
          <p:cNvPr id="238" name="Google Shape;238;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DIRECCIONAMIENTO DIRECTO ABSOLUTO: </a:t>
            </a:r>
            <a:r>
              <a:rPr lang="es" sz="1400">
                <a:solidFill>
                  <a:schemeClr val="dk1"/>
                </a:solidFill>
                <a:latin typeface="Decima Nova Pro"/>
                <a:ea typeface="Decima Nova Pro"/>
                <a:cs typeface="Decima Nova Pro"/>
                <a:sym typeface="Decima Nova Pro"/>
              </a:rPr>
              <a:t>En este caso, el dato no se encuentra en la instrucción y debe ser buscado. Al ser directo decimos que en los campos operandos vamos a encontrar las ubicaciones de los datos. El término absoluto nos dice que la dirección que vemos es la real y donde efectivamente se encuentra la información.</a:t>
            </a:r>
            <a:endParaRPr sz="1400">
              <a:solidFill>
                <a:schemeClr val="dk1"/>
              </a:solidFill>
              <a:latin typeface="Decima Nova Pro"/>
              <a:ea typeface="Decima Nova Pro"/>
              <a:cs typeface="Decima Nova Pro"/>
              <a:sym typeface="Decima Nova Pro"/>
            </a:endParaRPr>
          </a:p>
          <a:p>
            <a:pPr indent="0" lvl="0" marL="0" rtl="0" algn="ctr">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ADD		0x001020		0x00ff0a</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En el ejemplo decimos que el primer dato se encuentra en la dirección de memoria 0x001020 y en segundo en la dirección 0x00ff0a.</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39" name="Google Shape;239;p38"/>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240" name="Google Shape;240;p38"/>
          <p:cNvPicPr preferRelativeResize="0"/>
          <p:nvPr/>
        </p:nvPicPr>
        <p:blipFill>
          <a:blip r:embed="rId4">
            <a:alphaModFix/>
          </a:blip>
          <a:stretch>
            <a:fillRect/>
          </a:stretch>
        </p:blipFill>
        <p:spPr>
          <a:xfrm>
            <a:off x="3247625" y="2719475"/>
            <a:ext cx="2572775" cy="2198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i="1" lang="es" sz="1400">
                <a:latin typeface="Decima Nova Pro"/>
                <a:ea typeface="Decima Nova Pro"/>
                <a:cs typeface="Decima Nova Pro"/>
                <a:sym typeface="Decima Nova Pro"/>
              </a:rPr>
              <a:t>MODOS DE DIRECCIONAMIENTO</a:t>
            </a:r>
            <a:endParaRPr b="1" i="1" sz="1400">
              <a:latin typeface="Decima Nova Pro"/>
              <a:ea typeface="Decima Nova Pro"/>
              <a:cs typeface="Decima Nova Pro"/>
              <a:sym typeface="Decima Nova Pro"/>
            </a:endParaRPr>
          </a:p>
        </p:txBody>
      </p:sp>
      <p:sp>
        <p:nvSpPr>
          <p:cNvPr id="246" name="Google Shape;246;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DIRECCIONAMIENTO DIRECTO RELATIVO:</a:t>
            </a:r>
            <a:r>
              <a:rPr lang="es" sz="1400">
                <a:solidFill>
                  <a:schemeClr val="dk1"/>
                </a:solidFill>
                <a:latin typeface="Decima Nova Pro"/>
                <a:ea typeface="Decima Nova Pro"/>
                <a:cs typeface="Decima Nova Pro"/>
                <a:sym typeface="Decima Nova Pro"/>
              </a:rPr>
              <a:t> En este caso, debemos buscar igualmente el operando. En los campos operando encontraremos un dato que nos ayudará a encontrar estos. Este dato no es la dirección real donde buscar; al tratarse un direccionamiento relativo, estamos diciendo que el valor del campo operando referencia un desplazamiento respecto a un elemento base o registro base. Por ejemplo, imaginemos como elemento base el contenido de un registro. Para hallar el dato real a usar en la operación, deberemos sumar al contenido del registro base lo que ve en el campo operando.</a:t>
            </a:r>
            <a:endParaRPr sz="1400">
              <a:solidFill>
                <a:schemeClr val="dk1"/>
              </a:solidFill>
              <a:latin typeface="Decima Nova Pro"/>
              <a:ea typeface="Decima Nova Pro"/>
              <a:cs typeface="Decima Nova Pro"/>
              <a:sym typeface="Decima Nova Pro"/>
            </a:endParaRPr>
          </a:p>
          <a:p>
            <a:pPr indent="0" lvl="0" marL="0" rtl="0" algn="ctr">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ctr">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ADD		2	4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Valor del registro base: 0x00ff0a</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Operando 1 localizado en la dirección: 0x00ff0a + 2.</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Operando 2: 0x00ff0a + 4.</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Normalmente, el elemento base en este tipo de direccionamiento suele ser un registro o incluso el registro contador de programas.</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47" name="Google Shape;247;p39"/>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i="1" lang="es" sz="1400">
                <a:latin typeface="Decima Nova Pro"/>
                <a:ea typeface="Decima Nova Pro"/>
                <a:cs typeface="Decima Nova Pro"/>
                <a:sym typeface="Decima Nova Pro"/>
              </a:rPr>
              <a:t>MODOS DE DIRECCIONAMIENTO</a:t>
            </a:r>
            <a:endParaRPr b="1" i="1" sz="1400">
              <a:latin typeface="Decima Nova Pro"/>
              <a:ea typeface="Decima Nova Pro"/>
              <a:cs typeface="Decima Nova Pro"/>
              <a:sym typeface="Decima Nova Pro"/>
            </a:endParaRPr>
          </a:p>
        </p:txBody>
      </p:sp>
      <p:sp>
        <p:nvSpPr>
          <p:cNvPr id="253" name="Google Shape;253;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DIRECCIONAMIENTO INDIRECTO:</a:t>
            </a:r>
            <a:r>
              <a:rPr lang="es" sz="1400">
                <a:solidFill>
                  <a:schemeClr val="dk1"/>
                </a:solidFill>
                <a:latin typeface="Decima Nova Pro"/>
                <a:ea typeface="Decima Nova Pro"/>
                <a:cs typeface="Decima Nova Pro"/>
                <a:sym typeface="Decima Nova Pro"/>
              </a:rPr>
              <a:t> Este tipo de direccionamiento es más complejo de entender que los anteriores. Podemos decir que empieza siendo un direccionamiento directo absoluto o relativo con la diferencia de que en la dirección del dato obtenida no se haya el dato, sino la dirección real y final donde se encuentra los operandos.</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DIRECCIONAMIENTO INDIRECTO ABSOLUTO:</a:t>
            </a:r>
            <a:r>
              <a:rPr lang="es" sz="1400">
                <a:solidFill>
                  <a:schemeClr val="dk1"/>
                </a:solidFill>
                <a:latin typeface="Decima Nova Pro"/>
                <a:ea typeface="Decima Nova Pro"/>
                <a:cs typeface="Decima Nova Pro"/>
                <a:sym typeface="Decima Nova Pro"/>
              </a:rPr>
              <a:t> </a:t>
            </a:r>
            <a:r>
              <a:rPr lang="es" sz="1400">
                <a:solidFill>
                  <a:schemeClr val="dk1"/>
                </a:solidFill>
                <a:latin typeface="Decima Nova Pro"/>
                <a:ea typeface="Decima Nova Pro"/>
                <a:cs typeface="Decima Nova Pro"/>
                <a:sym typeface="Decima Nova Pro"/>
              </a:rPr>
              <a:t>Si suponemos que en este caso estamos usando un direccionamiento indirecto absoluto, estaremos afirmando que las direcciones 0x001020 y 0x00ff0a no nos llevarán al dato, sino </a:t>
            </a:r>
            <a:r>
              <a:rPr b="1" i="1" lang="es" sz="1400">
                <a:solidFill>
                  <a:schemeClr val="dk1"/>
                </a:solidFill>
                <a:latin typeface="Decima Nova Pro"/>
                <a:ea typeface="Decima Nova Pro"/>
                <a:cs typeface="Decima Nova Pro"/>
                <a:sym typeface="Decima Nova Pro"/>
              </a:rPr>
              <a:t>a otras direcciones de memoria</a:t>
            </a:r>
            <a:r>
              <a:rPr lang="es" sz="1400">
                <a:solidFill>
                  <a:schemeClr val="dk1"/>
                </a:solidFill>
                <a:latin typeface="Decima Nova Pro"/>
                <a:ea typeface="Decima Nova Pro"/>
                <a:cs typeface="Decima Nova Pro"/>
                <a:sym typeface="Decima Nova Pro"/>
              </a:rPr>
              <a:t> donde sí están estos datos.</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457200" lvl="0" marL="4572000" rtl="0" algn="ctr">
              <a:lnSpc>
                <a:spcPct val="100000"/>
              </a:lnSpc>
              <a:spcBef>
                <a:spcPts val="0"/>
              </a:spcBef>
              <a:spcAft>
                <a:spcPts val="0"/>
              </a:spcAft>
              <a:buClr>
                <a:schemeClr val="dk1"/>
              </a:buClr>
              <a:buSzPts val="1100"/>
              <a:buFont typeface="Arial"/>
              <a:buNone/>
            </a:pPr>
            <a:r>
              <a:rPr b="1" i="1" lang="es" sz="1400">
                <a:solidFill>
                  <a:schemeClr val="dk1"/>
                </a:solidFill>
                <a:latin typeface="Decima Nova Pro"/>
                <a:ea typeface="Decima Nova Pro"/>
                <a:cs typeface="Decima Nova Pro"/>
                <a:sym typeface="Decima Nova Pro"/>
              </a:rPr>
              <a:t>ADD		0x001020		0x00ff0a</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54" name="Google Shape;254;p40"/>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255" name="Google Shape;255;p40"/>
          <p:cNvPicPr preferRelativeResize="0"/>
          <p:nvPr/>
        </p:nvPicPr>
        <p:blipFill>
          <a:blip r:embed="rId4">
            <a:alphaModFix/>
          </a:blip>
          <a:stretch>
            <a:fillRect/>
          </a:stretch>
        </p:blipFill>
        <p:spPr>
          <a:xfrm>
            <a:off x="632175" y="3010177"/>
            <a:ext cx="3228975" cy="21409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i="1" lang="es" sz="1400">
                <a:latin typeface="Decima Nova Pro"/>
                <a:ea typeface="Decima Nova Pro"/>
                <a:cs typeface="Decima Nova Pro"/>
                <a:sym typeface="Decima Nova Pro"/>
              </a:rPr>
              <a:t>MODOS DE DIRECCIONAMIENTO</a:t>
            </a:r>
            <a:endParaRPr b="1" i="1" sz="1400">
              <a:latin typeface="Decima Nova Pro"/>
              <a:ea typeface="Decima Nova Pro"/>
              <a:cs typeface="Decima Nova Pro"/>
              <a:sym typeface="Decima Nova Pro"/>
            </a:endParaRPr>
          </a:p>
        </p:txBody>
      </p:sp>
      <p:sp>
        <p:nvSpPr>
          <p:cNvPr id="261" name="Google Shape;261;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57200" lvl="0" marL="4572000" rtl="0" algn="ctr">
              <a:lnSpc>
                <a:spcPct val="100000"/>
              </a:lnSpc>
              <a:spcBef>
                <a:spcPts val="0"/>
              </a:spcBef>
              <a:spcAft>
                <a:spcPts val="0"/>
              </a:spcAft>
              <a:buClr>
                <a:schemeClr val="dk1"/>
              </a:buClr>
              <a:buSzPts val="1100"/>
              <a:buFont typeface="Arial"/>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62" name="Google Shape;262;p41"/>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263" name="Google Shape;263;p41"/>
          <p:cNvPicPr preferRelativeResize="0"/>
          <p:nvPr/>
        </p:nvPicPr>
        <p:blipFill>
          <a:blip r:embed="rId4">
            <a:alphaModFix/>
          </a:blip>
          <a:stretch>
            <a:fillRect/>
          </a:stretch>
        </p:blipFill>
        <p:spPr>
          <a:xfrm>
            <a:off x="1309650" y="865074"/>
            <a:ext cx="6693149" cy="3629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¿QUE ES UN SISTEMA INFORMÁTICO?</a:t>
            </a:r>
            <a:endParaRPr b="1" i="1" sz="1400">
              <a:latin typeface="Decima Nova Pro"/>
              <a:ea typeface="Decima Nova Pro"/>
              <a:cs typeface="Decima Nova Pro"/>
              <a:sym typeface="Decima Nova Pro"/>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marR="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Ordenador o sistema informático:</a:t>
            </a:r>
            <a:r>
              <a:rPr lang="es" sz="1400">
                <a:solidFill>
                  <a:schemeClr val="dk1"/>
                </a:solidFill>
                <a:latin typeface="Decima Nova Pro"/>
                <a:ea typeface="Decima Nova Pro"/>
                <a:cs typeface="Decima Nova Pro"/>
                <a:sym typeface="Decima Nova Pro"/>
              </a:rPr>
              <a:t> Es una máquina compuesta de elementos físicos (HARDWARE - componentes electrónicos - TANGIBLE) y  elementos no físicos (elementos lógicos – SOFTWARE - INTANGIBLE) capaz de realizar muchas tareas a gran velocidad y con gran precisión.</a:t>
            </a:r>
            <a:endParaRPr sz="1400">
              <a:solidFill>
                <a:schemeClr val="dk1"/>
              </a:solidFill>
              <a:latin typeface="Decima Nova Pro"/>
              <a:ea typeface="Decima Nova Pro"/>
              <a:cs typeface="Decima Nova Pro"/>
              <a:sym typeface="Decima Nova Pro"/>
            </a:endParaRPr>
          </a:p>
          <a:p>
            <a:pPr indent="0" lvl="0" marL="45720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Una parte sin la otra no funciona.</a:t>
            </a:r>
            <a:endParaRPr sz="1400">
              <a:solidFill>
                <a:schemeClr val="dk1"/>
              </a:solidFill>
              <a:latin typeface="Decima Nova Pro"/>
              <a:ea typeface="Decima Nova Pro"/>
              <a:cs typeface="Decima Nova Pro"/>
              <a:sym typeface="Decima Nova Pro"/>
            </a:endParaRPr>
          </a:p>
          <a:p>
            <a:pPr indent="0" lvl="0" marL="45720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El hardware de un ordenador para que sea capaz de funcionar y realizar procesos, es necesario ejecutar un conjunto de órdenes e instrucciones. Esto se le llama </a:t>
            </a:r>
            <a:r>
              <a:rPr b="1" i="1" lang="es" sz="1400">
                <a:solidFill>
                  <a:schemeClr val="dk1"/>
                </a:solidFill>
                <a:latin typeface="Decima Nova Pro"/>
                <a:ea typeface="Decima Nova Pro"/>
                <a:cs typeface="Decima Nova Pro"/>
                <a:sym typeface="Decima Nova Pro"/>
              </a:rPr>
              <a:t>PROGRAMA</a:t>
            </a:r>
            <a:r>
              <a:rPr lang="es" sz="1400">
                <a:solidFill>
                  <a:schemeClr val="dk1"/>
                </a:solidFill>
                <a:latin typeface="Decima Nova Pro"/>
                <a:ea typeface="Decima Nova Pro"/>
                <a:cs typeface="Decima Nova Pro"/>
                <a:sym typeface="Decima Nova Pro"/>
              </a:rPr>
              <a:t>. Cada programa tiene su finalidad o función.</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70" name="Google Shape;70;p15"/>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i="1" lang="es" sz="1400">
                <a:latin typeface="Decima Nova Pro"/>
                <a:ea typeface="Decima Nova Pro"/>
                <a:cs typeface="Decima Nova Pro"/>
                <a:sym typeface="Decima Nova Pro"/>
              </a:rPr>
              <a:t>MODOS DE DIRECCIONAMIENTO</a:t>
            </a:r>
            <a:endParaRPr b="1" i="1" sz="1400">
              <a:latin typeface="Decima Nova Pro"/>
              <a:ea typeface="Decima Nova Pro"/>
              <a:cs typeface="Decima Nova Pro"/>
              <a:sym typeface="Decima Nova Pro"/>
            </a:endParaRPr>
          </a:p>
        </p:txBody>
      </p:sp>
      <p:sp>
        <p:nvSpPr>
          <p:cNvPr id="269" name="Google Shape;269;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DIRECCIONAMIENTO INDIRECTO RELATIVO:</a:t>
            </a:r>
            <a:r>
              <a:rPr lang="es" sz="1400">
                <a:solidFill>
                  <a:schemeClr val="dk1"/>
                </a:solidFill>
                <a:latin typeface="Decima Nova Pro"/>
                <a:ea typeface="Decima Nova Pro"/>
                <a:cs typeface="Decima Nova Pro"/>
                <a:sym typeface="Decima Nova Pro"/>
              </a:rPr>
              <a:t> </a:t>
            </a:r>
            <a:r>
              <a:rPr lang="es" sz="1400">
                <a:solidFill>
                  <a:schemeClr val="dk1"/>
                </a:solidFill>
                <a:latin typeface="Decima Nova Pro"/>
                <a:ea typeface="Decima Nova Pro"/>
                <a:cs typeface="Decima Nova Pro"/>
                <a:sym typeface="Decima Nova Pro"/>
              </a:rPr>
              <a:t>En este caso, partimos de un direccionamiento indirecto absoluto, ya que las direcciones dadas llevan directamente a la ubicación de las direcciones donde sí se encuentra la información. Podría darse el caso en el que los valores en la instrucción fueran desplazamientos con respecto a un registro base, es decir, </a:t>
            </a:r>
            <a:r>
              <a:rPr b="1" i="1" lang="es" sz="1400">
                <a:solidFill>
                  <a:schemeClr val="dk1"/>
                </a:solidFill>
                <a:latin typeface="Decima Nova Pro"/>
                <a:ea typeface="Decima Nova Pro"/>
                <a:cs typeface="Decima Nova Pro"/>
                <a:sym typeface="Decima Nova Pro"/>
              </a:rPr>
              <a:t>indirecto relativo</a:t>
            </a:r>
            <a:r>
              <a:rPr lang="es" sz="1400">
                <a:solidFill>
                  <a:schemeClr val="dk1"/>
                </a:solidFill>
                <a:latin typeface="Decima Nova Pro"/>
                <a:ea typeface="Decima Nova Pro"/>
                <a:cs typeface="Decima Nova Pro"/>
                <a:sym typeface="Decima Nova Pro"/>
              </a:rPr>
              <a:t>.</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ctr">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ADD		2	3</a:t>
            </a:r>
            <a:endParaRPr b="1" i="1" sz="1400">
              <a:solidFill>
                <a:schemeClr val="dk1"/>
              </a:solidFill>
              <a:latin typeface="Decima Nova Pro"/>
              <a:ea typeface="Decima Nova Pro"/>
              <a:cs typeface="Decima Nova Pro"/>
              <a:sym typeface="Decima Nova Pro"/>
            </a:endParaRPr>
          </a:p>
          <a:p>
            <a:pPr indent="0" lvl="0" marL="0" rtl="0" algn="ctr">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Valor del registro base: 0x00ff0a</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Operando 1 localizado en la dirección: 0x00ff0a + 2.</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Operando 2: 0x00ff0a + 4.</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Las posiciones de memoria obtenidos te llevan a </a:t>
            </a:r>
            <a:r>
              <a:rPr b="1" i="1" lang="es" sz="1400">
                <a:solidFill>
                  <a:schemeClr val="dk1"/>
                </a:solidFill>
                <a:latin typeface="Decima Nova Pro"/>
                <a:ea typeface="Decima Nova Pro"/>
                <a:cs typeface="Decima Nova Pro"/>
                <a:sym typeface="Decima Nova Pro"/>
              </a:rPr>
              <a:t>otras posiciones de memoria</a:t>
            </a:r>
            <a:r>
              <a:rPr lang="es" sz="1400">
                <a:solidFill>
                  <a:schemeClr val="dk1"/>
                </a:solidFill>
                <a:latin typeface="Decima Nova Pro"/>
                <a:ea typeface="Decima Nova Pro"/>
                <a:cs typeface="Decima Nova Pro"/>
                <a:sym typeface="Decima Nova Pro"/>
              </a:rPr>
              <a:t> que te llevarán a los operandos.</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70" name="Google Shape;270;p42"/>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i="1" lang="es" sz="1400">
                <a:latin typeface="Decima Nova Pro"/>
                <a:ea typeface="Decima Nova Pro"/>
                <a:cs typeface="Decima Nova Pro"/>
                <a:sym typeface="Decima Nova Pro"/>
              </a:rPr>
              <a:t>MODOS DE DIRECCIONAMIENTO</a:t>
            </a:r>
            <a:endParaRPr b="1" i="1" sz="1400">
              <a:latin typeface="Decima Nova Pro"/>
              <a:ea typeface="Decima Nova Pro"/>
              <a:cs typeface="Decima Nova Pro"/>
              <a:sym typeface="Decima Nova Pro"/>
            </a:endParaRPr>
          </a:p>
        </p:txBody>
      </p:sp>
      <p:sp>
        <p:nvSpPr>
          <p:cNvPr id="276" name="Google Shape;276;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DIRECCIONAMIENTO IMPLÍCITO</a:t>
            </a:r>
            <a:r>
              <a:rPr lang="es" sz="1400">
                <a:solidFill>
                  <a:schemeClr val="dk1"/>
                </a:solidFill>
                <a:latin typeface="Decima Nova Pro"/>
                <a:ea typeface="Decima Nova Pro"/>
                <a:cs typeface="Decima Nova Pro"/>
                <a:sym typeface="Decima Nova Pro"/>
              </a:rPr>
              <a:t> En este tipo de direccionamiento, la instrucción no posee información del lugar donde buscar los datos ya que existe un lugar predeterminado donde se encuentran los operandos.</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77" name="Google Shape;277;p43"/>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283" name="Google Shape;283;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Hasta ahora hemos hablado de CPU, de sus elementos fundamentales y las características que distinguen estos. Pero, ¿qué es entonces un microprocesador?</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Un microprocesador es en esencia una CPU en un circuito de PCB (circuito impreso), es decir, un chip f</a:t>
            </a:r>
            <a:r>
              <a:rPr lang="es" sz="1400">
                <a:solidFill>
                  <a:schemeClr val="dk1"/>
                </a:solidFill>
                <a:latin typeface="Decima Nova Pro"/>
                <a:ea typeface="Decima Nova Pro"/>
                <a:cs typeface="Decima Nova Pro"/>
                <a:sym typeface="Decima Nova Pro"/>
              </a:rPr>
              <a:t>undamental del sistema informático</a:t>
            </a:r>
            <a:r>
              <a:rPr lang="es" sz="1400">
                <a:solidFill>
                  <a:schemeClr val="dk1"/>
                </a:solidFill>
                <a:latin typeface="Decima Nova Pro"/>
                <a:ea typeface="Decima Nova Pro"/>
                <a:cs typeface="Decima Nova Pro"/>
                <a:sym typeface="Decima Nova Pro"/>
              </a:rPr>
              <a:t>. Cada CPU se colocará en un circuito impreso, necesario entre otras cosas para colocar los contactos que conectarán la CPU con el resto de componentes.</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Hoy día, un microprocesador incluye un conjunto de unidades funcionales que aumentan la funcionalidad de la CPU e incluso, encontramos microprocesadores con más de una CPU, microprocesadores multinúcleos.</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84" name="Google Shape;284;p44"/>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290" name="Google Shape;290;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El material principal que se usa para su fabricación es el silicio. Aunque actualmente, se buscan alternativas al silicio debido a que ya no se pueden integrar más componentes en el espacio que ocupa una CPU. Se ha optado por el paralelismo, duplicando, triplicando, etc., el número de CPU de un mismo micro, consiguiendo así ordenadores cada vez más rápidos pero no es posible aumentar aún más la velocidad de una CPU. Se están investigando nuevos materiales a usar.</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br>
              <a:rPr lang="es" sz="1400">
                <a:solidFill>
                  <a:schemeClr val="dk1"/>
                </a:solidFill>
                <a:latin typeface="Decima Nova Pro"/>
                <a:ea typeface="Decima Nova Pro"/>
                <a:cs typeface="Decima Nova Pro"/>
                <a:sym typeface="Decima Nova Pro"/>
              </a:rPr>
            </a:b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91" name="Google Shape;291;p45"/>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297" name="Google Shape;297;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ACTIVIDAD 1</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Busca información sobre el grafeno en la fabricación del microprocesador.</a:t>
            </a:r>
            <a:br>
              <a:rPr lang="es" sz="1400">
                <a:solidFill>
                  <a:schemeClr val="dk1"/>
                </a:solidFill>
                <a:latin typeface="Decima Nova Pro"/>
                <a:ea typeface="Decima Nova Pro"/>
                <a:cs typeface="Decima Nova Pro"/>
                <a:sym typeface="Decima Nova Pro"/>
              </a:rPr>
            </a:b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98" name="Google Shape;298;p46"/>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304" name="Google Shape;304;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UN POCO HISTORIA</a:t>
            </a:r>
            <a:br>
              <a:rPr lang="es" sz="1400">
                <a:solidFill>
                  <a:schemeClr val="dk1"/>
                </a:solidFill>
                <a:latin typeface="Decima Nova Pro"/>
                <a:ea typeface="Decima Nova Pro"/>
                <a:cs typeface="Decima Nova Pro"/>
                <a:sym typeface="Decima Nova Pro"/>
              </a:rPr>
            </a:b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Hoy día AMD e Intel lideran el mercado de los microprocesadores en el mundo, sin embargo, tiempo atrás, AMD no tenía tanta relevancia en el mercado internacional. Fue sobre el año 1982 cuando IBM usa sus microprocesadores como segunda fuente para producción de los IBM PC.</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A día de hoy existen dos fabricantes de procesadores que destacan: Intel y AMD. Los procesadores Intel siguen a la cabeza, siempre algo adelantados a los AMD, siendo la competencia entre ambas empresas muy agresiva. AMD sigue apostando muy fuerte.</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A continuación, se incluye una tabla en la que se muestran los modelos de procesadores desarrollados por estas empresas así como algunas de sus características. La elaboración de la misma se ha llevado a cabo gracias a las webs oficiales de ambos fabricantes.</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br>
              <a:rPr lang="es" sz="1400">
                <a:solidFill>
                  <a:schemeClr val="dk1"/>
                </a:solidFill>
                <a:latin typeface="Decima Nova Pro"/>
                <a:ea typeface="Decima Nova Pro"/>
                <a:cs typeface="Decima Nova Pro"/>
                <a:sym typeface="Decima Nova Pro"/>
              </a:rPr>
            </a:br>
            <a:r>
              <a:rPr lang="es" sz="1400">
                <a:solidFill>
                  <a:schemeClr val="dk1"/>
                </a:solidFill>
                <a:latin typeface="Decima Nova Pro"/>
                <a:ea typeface="Decima Nova Pro"/>
                <a:cs typeface="Decima Nova Pro"/>
                <a:sym typeface="Decima Nova Pro"/>
              </a:rPr>
              <a:t>Fabricantes principales: Intel, Amd, Apple y Motorola.</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305" name="Google Shape;305;p47"/>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311" name="Google Shape;311;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UN POCO HISTORIA</a:t>
            </a:r>
            <a:br>
              <a:rPr lang="es" sz="1400">
                <a:solidFill>
                  <a:schemeClr val="dk1"/>
                </a:solidFill>
                <a:latin typeface="Decima Nova Pro"/>
                <a:ea typeface="Decima Nova Pro"/>
                <a:cs typeface="Decima Nova Pro"/>
                <a:sym typeface="Decima Nova Pro"/>
              </a:rPr>
            </a:b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312" name="Google Shape;312;p48"/>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313" name="Google Shape;313;p48"/>
          <p:cNvPicPr preferRelativeResize="0"/>
          <p:nvPr/>
        </p:nvPicPr>
        <p:blipFill rotWithShape="1">
          <a:blip r:embed="rId4">
            <a:alphaModFix/>
          </a:blip>
          <a:srcRect b="2126" l="403" r="1151" t="2961"/>
          <a:stretch/>
        </p:blipFill>
        <p:spPr>
          <a:xfrm>
            <a:off x="102775" y="1923775"/>
            <a:ext cx="8940000" cy="2586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319" name="Google Shape;319;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br>
              <a:rPr lang="es" sz="1400">
                <a:solidFill>
                  <a:schemeClr val="dk1"/>
                </a:solidFill>
                <a:latin typeface="Decima Nova Pro"/>
                <a:ea typeface="Decima Nova Pro"/>
                <a:cs typeface="Decima Nova Pro"/>
                <a:sym typeface="Decima Nova Pro"/>
              </a:rPr>
            </a:b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320" name="Google Shape;320;p49"/>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321" name="Google Shape;321;p49"/>
          <p:cNvPicPr preferRelativeResize="0"/>
          <p:nvPr/>
        </p:nvPicPr>
        <p:blipFill>
          <a:blip r:embed="rId4">
            <a:alphaModFix/>
          </a:blip>
          <a:stretch>
            <a:fillRect/>
          </a:stretch>
        </p:blipFill>
        <p:spPr>
          <a:xfrm>
            <a:off x="106775" y="758750"/>
            <a:ext cx="5876525" cy="4141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327" name="Google Shape;327;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br>
              <a:rPr lang="es" sz="1400">
                <a:solidFill>
                  <a:schemeClr val="dk1"/>
                </a:solidFill>
                <a:latin typeface="Decima Nova Pro"/>
                <a:ea typeface="Decima Nova Pro"/>
                <a:cs typeface="Decima Nova Pro"/>
                <a:sym typeface="Decima Nova Pro"/>
              </a:rPr>
            </a:b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328" name="Google Shape;328;p50"/>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329" name="Google Shape;329;p50"/>
          <p:cNvPicPr preferRelativeResize="0"/>
          <p:nvPr/>
        </p:nvPicPr>
        <p:blipFill>
          <a:blip r:embed="rId4">
            <a:alphaModFix/>
          </a:blip>
          <a:stretch>
            <a:fillRect/>
          </a:stretch>
        </p:blipFill>
        <p:spPr>
          <a:xfrm>
            <a:off x="135325" y="760675"/>
            <a:ext cx="5616962" cy="43066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335" name="Google Shape;335;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br>
              <a:rPr lang="es" sz="1400">
                <a:solidFill>
                  <a:schemeClr val="dk1"/>
                </a:solidFill>
                <a:latin typeface="Decima Nova Pro"/>
                <a:ea typeface="Decima Nova Pro"/>
                <a:cs typeface="Decima Nova Pro"/>
                <a:sym typeface="Decima Nova Pro"/>
              </a:rPr>
            </a:b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336" name="Google Shape;336;p51"/>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337" name="Google Shape;337;p51"/>
          <p:cNvPicPr preferRelativeResize="0"/>
          <p:nvPr/>
        </p:nvPicPr>
        <p:blipFill>
          <a:blip r:embed="rId4">
            <a:alphaModFix/>
          </a:blip>
          <a:stretch>
            <a:fillRect/>
          </a:stretch>
        </p:blipFill>
        <p:spPr>
          <a:xfrm>
            <a:off x="235500" y="742007"/>
            <a:ext cx="4632800" cy="438974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¿QUE ES UN SISTEMA INFORMÁTICO?</a:t>
            </a:r>
            <a:endParaRPr b="1" i="1" sz="1400">
              <a:latin typeface="Decima Nova Pro"/>
              <a:ea typeface="Decima Nova Pro"/>
              <a:cs typeface="Decima Nova Pro"/>
              <a:sym typeface="Decima Nova Pro"/>
            </a:endParaRPr>
          </a:p>
        </p:txBody>
      </p:sp>
      <p:sp>
        <p:nvSpPr>
          <p:cNvPr id="76" name="Google Shape;76;p16"/>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INSTRUCCIONES, PROGRAMAS y APLICACIONES INFORMÁTICAS está bajo el término </a:t>
            </a:r>
            <a:r>
              <a:rPr b="1" i="1" lang="es" sz="1400">
                <a:solidFill>
                  <a:schemeClr val="dk1"/>
                </a:solidFill>
                <a:latin typeface="Decima Nova Pro"/>
                <a:ea typeface="Decima Nova Pro"/>
                <a:cs typeface="Decima Nova Pro"/>
                <a:sym typeface="Decima Nova Pro"/>
              </a:rPr>
              <a:t>SOFTWARE</a:t>
            </a:r>
            <a:r>
              <a:rPr lang="es" sz="1400">
                <a:solidFill>
                  <a:schemeClr val="dk1"/>
                </a:solidFill>
                <a:latin typeface="Decima Nova Pro"/>
                <a:ea typeface="Decima Nova Pro"/>
                <a:cs typeface="Decima Nova Pro"/>
                <a:sym typeface="Decima Nova Pro"/>
              </a:rPr>
              <a:t>. Las instrucciones, programas y aplicaciones informáticas utilizan o procesan datos.</a:t>
            </a:r>
            <a:endParaRPr sz="1400">
              <a:solidFill>
                <a:schemeClr val="dk1"/>
              </a:solidFill>
              <a:latin typeface="Decima Nova Pro"/>
              <a:ea typeface="Decima Nova Pro"/>
              <a:cs typeface="Decima Nova Pro"/>
              <a:sym typeface="Decima Nova Pro"/>
            </a:endParaRPr>
          </a:p>
          <a:p>
            <a:pPr indent="0" lvl="0" marL="45720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APLICACIÓN INFORMÁTICA:</a:t>
            </a:r>
            <a:r>
              <a:rPr lang="es" sz="1400">
                <a:solidFill>
                  <a:schemeClr val="dk1"/>
                </a:solidFill>
                <a:latin typeface="Decima Nova Pro"/>
                <a:ea typeface="Decima Nova Pro"/>
                <a:cs typeface="Decima Nova Pro"/>
                <a:sym typeface="Decima Nova Pro"/>
              </a:rPr>
              <a:t> Es un conjunto de programas o subprogramas independientes pero interrelacionados.</a:t>
            </a:r>
            <a:endParaRPr sz="1400">
              <a:solidFill>
                <a:schemeClr val="dk1"/>
              </a:solidFill>
              <a:latin typeface="Decima Nova Pro"/>
              <a:ea typeface="Decima Nova Pro"/>
              <a:cs typeface="Decima Nova Pro"/>
              <a:sym typeface="Decima Nova Pro"/>
            </a:endParaRPr>
          </a:p>
          <a:p>
            <a:pPr indent="0" lvl="0" marL="45720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FIRMWARE: </a:t>
            </a:r>
            <a:r>
              <a:rPr lang="es" sz="1400">
                <a:solidFill>
                  <a:schemeClr val="dk1"/>
                </a:solidFill>
                <a:latin typeface="Decima Nova Pro"/>
                <a:ea typeface="Decima Nova Pro"/>
                <a:cs typeface="Decima Nova Pro"/>
                <a:sym typeface="Decima Nova Pro"/>
              </a:rPr>
              <a:t>Es un software (conjunto de instrucciones) de propósito específico que está muy cerca del hardware, es decir, un software de bajo nivel. Se graba en componentes electrónicos – memorias de lectura/escritura. Es un software que no es fácil su modificación y permanece invariable a lo largo de la vida del ordenador.</a:t>
            </a:r>
            <a:endParaRPr sz="1400">
              <a:solidFill>
                <a:schemeClr val="dk1"/>
              </a:solidFill>
              <a:latin typeface="Decima Nova Pro"/>
              <a:ea typeface="Decima Nova Pro"/>
              <a:cs typeface="Decima Nova Pro"/>
              <a:sym typeface="Decima Nova Pro"/>
            </a:endParaRPr>
          </a:p>
          <a:p>
            <a:pPr indent="0" lvl="0" marL="45720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45720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Los elementos electrónicos que tenemos en nuestras casas como lector de DVD, consolas, etc. disponen de una memoria o unidad de control microprogramada que almacena las órdenes (FIRMWARE) que ese componente puede ejecutar. Esta memoria puede ser a veces actualizada, modificando o ampliando las posibilidades del aparato.</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77" name="Google Shape;77;p16"/>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343" name="Google Shape;343;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br>
              <a:rPr lang="es" sz="1400">
                <a:solidFill>
                  <a:schemeClr val="dk1"/>
                </a:solidFill>
                <a:latin typeface="Decima Nova Pro"/>
                <a:ea typeface="Decima Nova Pro"/>
                <a:cs typeface="Decima Nova Pro"/>
                <a:sym typeface="Decima Nova Pro"/>
              </a:rPr>
            </a:b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344" name="Google Shape;344;p52"/>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345" name="Google Shape;345;p52"/>
          <p:cNvPicPr preferRelativeResize="0"/>
          <p:nvPr/>
        </p:nvPicPr>
        <p:blipFill>
          <a:blip r:embed="rId4">
            <a:alphaModFix/>
          </a:blip>
          <a:stretch>
            <a:fillRect/>
          </a:stretch>
        </p:blipFill>
        <p:spPr>
          <a:xfrm>
            <a:off x="384750" y="1909700"/>
            <a:ext cx="8632100" cy="1489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351" name="Google Shape;351;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UN POCO HISTORIA</a:t>
            </a:r>
            <a:br>
              <a:rPr lang="es" sz="1400">
                <a:solidFill>
                  <a:schemeClr val="dk1"/>
                </a:solidFill>
                <a:latin typeface="Decima Nova Pro"/>
                <a:ea typeface="Decima Nova Pro"/>
                <a:cs typeface="Decima Nova Pro"/>
                <a:sym typeface="Decima Nova Pro"/>
              </a:rPr>
            </a:b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En 2009 Intel y AMD firman un acuerdo para acabar con las disputas legales que ambas tienen en el pasado. Estas disputas siempre eran referidas contra Intel, acusada de competencia deshonesta y monopolio por parte de AMD. En este acuerdo, Intel paga a AMD un total de 1250 millones de dólares. Por esta suma AMD desiste de las acciones legales que tenía contra Intel en Estados Unidos, Japón y otros países. Además, Intel se compromete a seguir una serie de disposiciones de prácticas de negocios. Ambas empresas afirman: "mientras las relaciones entre ambas compañías han sido difíciles en el pasado, este acuerdo termina las disputas legales y permite a las firmas enfocar todos sus esfuerzos en la innovación de productos y el desarrollo"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352" name="Google Shape;352;p53"/>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358" name="Google Shape;358;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ACTIVIDAD 2</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Busca información sobre los nuevos modelos de microprocesadores de ambas marcas.</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359" name="Google Shape;359;p54"/>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 </a:t>
            </a:r>
            <a:r>
              <a:rPr b="1" i="1" lang="es" sz="1400">
                <a:latin typeface="Decima Nova Pro"/>
                <a:ea typeface="Decima Nova Pro"/>
                <a:cs typeface="Decima Nova Pro"/>
                <a:sym typeface="Decima Nova Pro"/>
              </a:rPr>
              <a:t>CARACTERÍSTICAS Y FUNCIONES PRINCIPALES</a:t>
            </a:r>
            <a:endParaRPr b="1" i="1" sz="1400">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b="1" i="1" sz="1400">
              <a:latin typeface="Decima Nova Pro"/>
              <a:ea typeface="Decima Nova Pro"/>
              <a:cs typeface="Decima Nova Pro"/>
              <a:sym typeface="Decima Nova Pro"/>
            </a:endParaRPr>
          </a:p>
        </p:txBody>
      </p:sp>
      <p:sp>
        <p:nvSpPr>
          <p:cNvPr id="365" name="Google Shape;365;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FUNCIONES</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Si recordamos los componentes de una CPU (ALU y UC principalmente) diremos que un microprocesador, al ser en esencia una CPU con elementos adicionales, se encarga de:</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Almacenar temporalmente las instrucciones que se extraen de la memoria principal.</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Decodifica estas instrucciones, extrayendo el código de operación y dando las órdenes oportunas al resto de circuitos (internos del microprocesador o externo a este) para que dicha operación se realice.</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Genera los pulsos o secuencias de tiempo necesarios para que las instrucciones y órdenes se lleven a cabo </a:t>
            </a:r>
            <a:r>
              <a:rPr lang="es" sz="1400">
                <a:solidFill>
                  <a:schemeClr val="dk1"/>
                </a:solidFill>
                <a:latin typeface="Decima Nova Pro"/>
                <a:ea typeface="Decima Nova Pro"/>
                <a:cs typeface="Decima Nova Pro"/>
                <a:sym typeface="Decima Nova Pro"/>
              </a:rPr>
              <a:t>síncronamente</a:t>
            </a:r>
            <a:r>
              <a:rPr lang="es" sz="1400">
                <a:solidFill>
                  <a:schemeClr val="dk1"/>
                </a:solidFill>
                <a:latin typeface="Decima Nova Pro"/>
                <a:ea typeface="Decima Nova Pro"/>
                <a:cs typeface="Decima Nova Pro"/>
                <a:sym typeface="Decima Nova Pro"/>
              </a:rPr>
              <a:t>.</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Almacena datos temporalmente en el banco de registro que incluye y está dedicado a esto.</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Efectúa las operaciones aritmético-lógicas que anteriormente se han decodificado.</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366" name="Google Shape;366;p55"/>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 CARACTERÍSTICAS Y FUNCIONES PRINCIPALES</a:t>
            </a:r>
            <a:endParaRPr b="1" i="1" sz="1400">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b="1" i="1" sz="1400">
              <a:latin typeface="Decima Nova Pro"/>
              <a:ea typeface="Decima Nova Pro"/>
              <a:cs typeface="Decima Nova Pro"/>
              <a:sym typeface="Decima Nova Pro"/>
            </a:endParaRPr>
          </a:p>
        </p:txBody>
      </p:sp>
      <p:sp>
        <p:nvSpPr>
          <p:cNvPr id="372" name="Google Shape;372;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CARACTERÍSTICAS</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A la hora de comparar un microprocesador con otro es necesario distinguir cuáles son las características que los diferencian y estas serán las que indiquen su potencia. Las características principales de un microprocesador son las que se enuncian a continuación: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Frecuencia de reloj/trabajo o Velocidad interna:</a:t>
            </a:r>
            <a:r>
              <a:rPr lang="es" sz="1400">
                <a:solidFill>
                  <a:schemeClr val="dk1"/>
                </a:solidFill>
                <a:latin typeface="Decima Nova Pro"/>
                <a:ea typeface="Decima Nova Pro"/>
                <a:cs typeface="Decima Nova Pro"/>
                <a:sym typeface="Decima Nova Pro"/>
              </a:rPr>
              <a:t> Es la velocidad o frecuencia que conocemos cuando vamos en cualquier tienda o entramos en cualquier Web y vemos las características de un micro que nos interesa. Ejemplos: 200 MHz, 333 MHz, ..., 1.2 GHz, 1.6 GHz, etc.</a:t>
            </a:r>
            <a:endParaRPr sz="1400">
              <a:solidFill>
                <a:schemeClr val="dk1"/>
              </a:solidFill>
              <a:latin typeface="Decima Nova Pro"/>
              <a:ea typeface="Decima Nova Pro"/>
              <a:cs typeface="Decima Nova Pro"/>
              <a:sym typeface="Decima Nova Pro"/>
            </a:endParaRPr>
          </a:p>
          <a:p>
            <a:pPr indent="0" lvl="0" marL="45720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45720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Entre los elementos de la UC, veíamos que uno de los principales era el reloj que daba los intervalos necesarios por los que se ejecutaban en el tiempo las instrucciones. La frecuencia de reloj indica el número de ciclos que el reloj marca en un segundo. También se denomina ciclos máquina por segundo.</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373" name="Google Shape;373;p56"/>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7"/>
          <p:cNvSpPr txBox="1"/>
          <p:nvPr>
            <p:ph type="title"/>
          </p:nvPr>
        </p:nvSpPr>
        <p:spPr>
          <a:xfrm>
            <a:off x="387900" y="5212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 CARACTERÍSTICAS Y FUNCIONES PRINCIPALES</a:t>
            </a:r>
            <a:endParaRPr b="1" i="1" sz="1400">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b="1" i="1" sz="1400">
              <a:latin typeface="Decima Nova Pro"/>
              <a:ea typeface="Decima Nova Pro"/>
              <a:cs typeface="Decima Nova Pro"/>
              <a:sym typeface="Decima Nova Pro"/>
            </a:endParaRPr>
          </a:p>
        </p:txBody>
      </p:sp>
      <p:sp>
        <p:nvSpPr>
          <p:cNvPr id="379" name="Google Shape;379;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CARACTERÍSTICAS</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457200" rtl="0" algn="just">
              <a:lnSpc>
                <a:spcPct val="100000"/>
              </a:lnSpc>
              <a:spcBef>
                <a:spcPts val="0"/>
              </a:spcBef>
              <a:spcAft>
                <a:spcPts val="0"/>
              </a:spcAft>
              <a:buClr>
                <a:schemeClr val="dk1"/>
              </a:buClr>
              <a:buSzPts val="1100"/>
              <a:buFont typeface="Arial"/>
              <a:buNone/>
            </a:pPr>
            <a:r>
              <a:rPr lang="es" sz="1400">
                <a:solidFill>
                  <a:schemeClr val="dk1"/>
                </a:solidFill>
                <a:latin typeface="Decima Nova Pro"/>
                <a:ea typeface="Decima Nova Pro"/>
                <a:cs typeface="Decima Nova Pro"/>
                <a:sym typeface="Decima Nova Pro"/>
              </a:rPr>
              <a:t>La frecuencia es medida en hertzios, indicando esta medida, el número de operaciones en un segundo, que puede realizar un procesador puede realizar. En los microprocesadores antiguos, las operaciones por segundo o hertzios eran reducidos, ya que no disponían de la potencia que hoy tienen.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45720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Hoy día es impensable, cuando se indica esta característica, decir que un microprocesador trabaja a 120 Hz o que ejecuta 120 instrucciones en un segundo. Para indicar la frecuencia de reloj, velocidad de microprocesador, se usan multiplicadores del tipo Kilo, Mega, Giga..., como se muestra en la siguiente tabla.</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380" name="Google Shape;380;p57"/>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381" name="Google Shape;381;p57"/>
          <p:cNvPicPr preferRelativeResize="0"/>
          <p:nvPr/>
        </p:nvPicPr>
        <p:blipFill>
          <a:blip r:embed="rId4">
            <a:alphaModFix/>
          </a:blip>
          <a:stretch>
            <a:fillRect/>
          </a:stretch>
        </p:blipFill>
        <p:spPr>
          <a:xfrm>
            <a:off x="1534925" y="3511825"/>
            <a:ext cx="3981750" cy="14792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 CARACTERÍSTICAS Y FUNCIONES PRINCIPALES</a:t>
            </a:r>
            <a:endParaRPr b="1" i="1" sz="1400">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b="1" i="1" sz="1400">
              <a:latin typeface="Decima Nova Pro"/>
              <a:ea typeface="Decima Nova Pro"/>
              <a:cs typeface="Decima Nova Pro"/>
              <a:sym typeface="Decima Nova Pro"/>
            </a:endParaRPr>
          </a:p>
        </p:txBody>
      </p:sp>
      <p:sp>
        <p:nvSpPr>
          <p:cNvPr id="387" name="Google Shape;387;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CARACTERÍSTICAS</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Velocidad externa o de bus (FSB — Front Size Bus): </a:t>
            </a:r>
            <a:r>
              <a:rPr lang="es" sz="1400">
                <a:solidFill>
                  <a:schemeClr val="dk1"/>
                </a:solidFill>
                <a:latin typeface="Decima Nova Pro"/>
                <a:ea typeface="Decima Nova Pro"/>
                <a:cs typeface="Decima Nova Pro"/>
                <a:sym typeface="Decima Nova Pro"/>
              </a:rPr>
              <a:t>Esta velocidad es la del bus que comunica el microprocesador con el resto de elementos de la placa. Esta velocidad oscila entre 33, 66, 100, …, 800 MHz.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Velocidad de ejecución de las instrucciones:</a:t>
            </a:r>
            <a:r>
              <a:rPr lang="es" sz="1400">
                <a:solidFill>
                  <a:schemeClr val="dk1"/>
                </a:solidFill>
                <a:latin typeface="Decima Nova Pro"/>
                <a:ea typeface="Decima Nova Pro"/>
                <a:cs typeface="Decima Nova Pro"/>
                <a:sym typeface="Decima Nova Pro"/>
              </a:rPr>
              <a:t> Esta </a:t>
            </a:r>
            <a:r>
              <a:rPr lang="es" sz="1400">
                <a:solidFill>
                  <a:schemeClr val="dk1"/>
                </a:solidFill>
                <a:latin typeface="Decima Nova Pro"/>
                <a:ea typeface="Decima Nova Pro"/>
                <a:cs typeface="Decima Nova Pro"/>
                <a:sym typeface="Decima Nova Pro"/>
              </a:rPr>
              <a:t>característica</a:t>
            </a:r>
            <a:r>
              <a:rPr lang="es" sz="1400">
                <a:solidFill>
                  <a:schemeClr val="dk1"/>
                </a:solidFill>
                <a:latin typeface="Decima Nova Pro"/>
                <a:ea typeface="Decima Nova Pro"/>
                <a:cs typeface="Decima Nova Pro"/>
                <a:sym typeface="Decima Nova Pro"/>
              </a:rPr>
              <a:t> dependerá del juego de instrucciones que posea el microprocesador. Si estas instrucciones se ejecutan en pocos ciclos de reloj, la velocidad de ejecución de instrucciones será: elevada. Las instrucciones pasan por varias fases a la hora de ser ejecutadas. Primero se buscan, luego se interpretan, se ejecutan y se almacena el resultado. Debido a esto es posible que varias instrucciones estén ejecutando alguna de sus fases al mismo tiempo, ya que no comparten recursos hardware.</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Juego de instrucciones: </a:t>
            </a:r>
            <a:r>
              <a:rPr lang="es" sz="1400">
                <a:solidFill>
                  <a:schemeClr val="dk1"/>
                </a:solidFill>
                <a:latin typeface="Decima Nova Pro"/>
                <a:ea typeface="Decima Nova Pro"/>
                <a:cs typeface="Decima Nova Pro"/>
                <a:sym typeface="Decima Nova Pro"/>
              </a:rPr>
              <a:t>Nos indica el número de instrucciones que dispone el microprocesador para llevar a cabo todo lo que se le pida. Esta característica va en relación con la anterior, ya que si el juego de instrucciones es más simple, sus instrucciones se ejecutarán en menor tiempo. En caso de juego de instrucciones más complejas, precisarán de otras simples para ser ejecutadas y harán mermar la velocidad del microprocesador.</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388" name="Google Shape;388;p58"/>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 CARACTERÍSTICAS Y FUNCIONES PRINCIPALES</a:t>
            </a:r>
            <a:endParaRPr b="1" i="1" sz="1400">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b="1" i="1" sz="1400">
              <a:latin typeface="Decima Nova Pro"/>
              <a:ea typeface="Decima Nova Pro"/>
              <a:cs typeface="Decima Nova Pro"/>
              <a:sym typeface="Decima Nova Pro"/>
            </a:endParaRPr>
          </a:p>
        </p:txBody>
      </p:sp>
      <p:sp>
        <p:nvSpPr>
          <p:cNvPr id="394" name="Google Shape;394;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CARACTERÍSTICAS</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Número de registros internos:</a:t>
            </a:r>
            <a:r>
              <a:rPr lang="es" sz="1400">
                <a:solidFill>
                  <a:schemeClr val="dk1"/>
                </a:solidFill>
                <a:latin typeface="Decima Nova Pro"/>
                <a:ea typeface="Decima Nova Pro"/>
                <a:cs typeface="Decima Nova Pro"/>
                <a:sym typeface="Decima Nova Pro"/>
              </a:rPr>
              <a:t> Característica también a tener en cuenta. Cada arquitectura de microprocesador dispone de mayor o menor números de registros. Cuanto mayor sea este, mayor número de datos "tendrá cerca” el microprocesador y mejorará su funcionalidad.</a:t>
            </a:r>
            <a:endParaRPr b="1" i="1"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Ancho del bus de direcciones:</a:t>
            </a:r>
            <a:r>
              <a:rPr lang="es" sz="1400">
                <a:solidFill>
                  <a:schemeClr val="dk1"/>
                </a:solidFill>
                <a:latin typeface="Decima Nova Pro"/>
                <a:ea typeface="Decima Nova Pro"/>
                <a:cs typeface="Decima Nova Pro"/>
                <a:sym typeface="Decima Nova Pro"/>
              </a:rPr>
              <a:t> El bus de direcciones nos permite acceder a la memoria, a una posición (dirección) concreta para extraer información (dato o instrucción). A mayor bus de direcciones, mayor será el número memoria de que disponemos. El ancho del bus viene indicado por el número de bits que utiliza para nombrar una dirección de memoria. A mayor número de bits, mayor número de direcciones, mayor espacio de memoria direccionable. Ancho de bus de 64 bits/32 bits.</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395" name="Google Shape;395;p59"/>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 CARACTERÍSTICAS Y FUNCIONES PRINCIPALES</a:t>
            </a:r>
            <a:endParaRPr b="1" i="1" sz="1400">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b="1" i="1" sz="1400">
              <a:latin typeface="Decima Nova Pro"/>
              <a:ea typeface="Decima Nova Pro"/>
              <a:cs typeface="Decima Nova Pro"/>
              <a:sym typeface="Decima Nova Pro"/>
            </a:endParaRPr>
          </a:p>
        </p:txBody>
      </p:sp>
      <p:sp>
        <p:nvSpPr>
          <p:cNvPr id="401" name="Google Shape;401;p60"/>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ESTRUCTURA</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Microprocesador no </a:t>
            </a:r>
            <a:r>
              <a:rPr lang="es" sz="1400">
                <a:solidFill>
                  <a:schemeClr val="dk1"/>
                </a:solidFill>
                <a:latin typeface="Decima Nova Pro"/>
                <a:ea typeface="Decima Nova Pro"/>
                <a:cs typeface="Decima Nova Pro"/>
                <a:sym typeface="Decima Nova Pro"/>
              </a:rPr>
              <a:t>sólo</a:t>
            </a:r>
            <a:r>
              <a:rPr lang="es" sz="1400">
                <a:solidFill>
                  <a:schemeClr val="dk1"/>
                </a:solidFill>
                <a:latin typeface="Decima Nova Pro"/>
                <a:ea typeface="Decima Nova Pro"/>
                <a:cs typeface="Decima Nova Pro"/>
                <a:sym typeface="Decima Nova Pro"/>
              </a:rPr>
              <a:t> </a:t>
            </a:r>
            <a:r>
              <a:rPr lang="es" sz="1400">
                <a:solidFill>
                  <a:schemeClr val="dk1"/>
                </a:solidFill>
                <a:latin typeface="Decima Nova Pro"/>
                <a:ea typeface="Decima Nova Pro"/>
                <a:cs typeface="Decima Nova Pro"/>
                <a:sym typeface="Decima Nova Pro"/>
              </a:rPr>
              <a:t>está</a:t>
            </a:r>
            <a:r>
              <a:rPr lang="es" sz="1400">
                <a:solidFill>
                  <a:schemeClr val="dk1"/>
                </a:solidFill>
                <a:latin typeface="Decima Nova Pro"/>
                <a:ea typeface="Decima Nova Pro"/>
                <a:cs typeface="Decima Nova Pro"/>
                <a:sym typeface="Decima Nova Pro"/>
              </a:rPr>
              <a:t> compuesto de la CPU, cada vez agrega mayor número de unidades funcionales en las que delegar trabajo.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Veamos a continuación brevemente algunas unidades funcionales:</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Memoria caché:</a:t>
            </a:r>
            <a:r>
              <a:rPr lang="es" sz="1400">
                <a:solidFill>
                  <a:schemeClr val="dk1"/>
                </a:solidFill>
                <a:latin typeface="Decima Nova Pro"/>
                <a:ea typeface="Decima Nova Pro"/>
                <a:cs typeface="Decima Nova Pro"/>
                <a:sym typeface="Decima Nova Pro"/>
              </a:rPr>
              <a:t> Fundamental hoy día en la arquitectura de cualquier sistema informático. Mejora el rendimiento ya que almacenan datos que son usados con mucha frecuencia, de forma que el procesador accede a ella en su busca antes que a la memoria RAM, y la caché es más rápida que la RAM, usan tecnologías diferentes. Se denominan L1 , L2, L3, L4... L de Level 1 (nivel) y el número indica la cercanía al microprocesador. Desde el 486 los ordenadores disponen de memoria caché, en sus inicios solo de nivel 1, aumentando progresivamente e incluyendo varios niveles como en la actualidad que disponemos de L4, aunque esta no se encuentra incluida en la estructura del microprocesador. En función del nivel de caché, la memoria es más o menos veloz y dispone de menos o más capacidad, siendo el nivel 1 el nivel de memoria caché más rápido, disminuyendo la velocidad en los nivel es 2, 3 y 4.</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402" name="Google Shape;402;p60"/>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 CARACTERÍSTICAS Y FUNCIONES PRINCIPALES</a:t>
            </a:r>
            <a:endParaRPr b="1" i="1" sz="1400">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b="1" i="1" sz="1400">
              <a:latin typeface="Decima Nova Pro"/>
              <a:ea typeface="Decima Nova Pro"/>
              <a:cs typeface="Decima Nova Pro"/>
              <a:sym typeface="Decima Nova Pro"/>
            </a:endParaRPr>
          </a:p>
        </p:txBody>
      </p:sp>
      <p:sp>
        <p:nvSpPr>
          <p:cNvPr id="408" name="Google Shape;408;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ESTRUCTURA</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Clr>
                <a:schemeClr val="dk1"/>
              </a:buClr>
              <a:buSzPts val="1100"/>
              <a:buFont typeface="Arial"/>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Unidad de coma flotante - Coprocesador matemático (FPU - Float Point Unit):</a:t>
            </a:r>
            <a:r>
              <a:rPr lang="es" sz="1400">
                <a:solidFill>
                  <a:schemeClr val="dk1"/>
                </a:solidFill>
                <a:latin typeface="Decima Nova Pro"/>
                <a:ea typeface="Decima Nova Pro"/>
                <a:cs typeface="Decima Nova Pro"/>
                <a:sym typeface="Decima Nova Pro"/>
              </a:rPr>
              <a:t> La CPU delega en esta unidad la realización de cálculos matemáticos de alta precisión. Anteriormente, se encontraba ubicada en el exterior, no en el propio microprocesador.</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Unidad de gestión de memoria (MMU - Memory Management Unit):</a:t>
            </a:r>
            <a:r>
              <a:rPr lang="es" sz="1400">
                <a:solidFill>
                  <a:schemeClr val="dk1"/>
                </a:solidFill>
                <a:latin typeface="Decima Nova Pro"/>
                <a:ea typeface="Decima Nova Pro"/>
                <a:cs typeface="Decima Nova Pro"/>
                <a:sym typeface="Decima Nova Pro"/>
              </a:rPr>
              <a:t> Podemos decir que es la unidad encargada de traducir las direcciones lógicas o virtuales a direcciones físicas o reales de la memoria. Pa:a entender esta unidad pondremos un ejemplo. Imaginemos que instalamos un software y ejecutamos este. El sistema operativo ubica cada instrucción a ejecutar en direcciones virtuales, a nivel de sistema operativo. Estas direcciones no son en las que se almacenan físicamente en memoria RAM. Si vamos a buscar cada instrucción, veremos que el proceso es ver dirección virtual y observar la dirección real que le corresponde, a partir de ahí empezamos la ejecución.</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Unidad MultiMedia eXtensions (MMX): </a:t>
            </a:r>
            <a:r>
              <a:rPr lang="es" sz="1400">
                <a:solidFill>
                  <a:schemeClr val="dk1"/>
                </a:solidFill>
                <a:latin typeface="Decima Nova Pro"/>
                <a:ea typeface="Decima Nova Pro"/>
                <a:cs typeface="Decima Nova Pro"/>
                <a:sym typeface="Decima Nova Pro"/>
              </a:rPr>
              <a:t>Unidad funcional incorporada por Intel en el año 1997 en su Pentium MMX. Con la aparición de la multimedia, Intel incluye un componente con instrucciones para el manejo de este nuevo concepto.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409" name="Google Shape;409;p61"/>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INTRODUCCIÓN CPU</a:t>
            </a:r>
            <a:endParaRPr b="1" i="1" sz="1400">
              <a:latin typeface="Decima Nova Pro"/>
              <a:ea typeface="Decima Nova Pro"/>
              <a:cs typeface="Decima Nova Pro"/>
              <a:sym typeface="Decima Nova Pro"/>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La arquitectura de Von Neumann centraba la configuración de la mayoría de los ordenadores modernos. Esta arquitectura indica la existencia de un elemento denominado CPU.</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La arquitectura Von Neumann, también conocida como modelo de Von Neumann o arquitectura Princeton, es una arquitectura de sistemas informáticos basada en la descrita en 1945 por el matemático y físico John Von Neumann y otros.</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br>
              <a:rPr lang="es" sz="1400">
                <a:solidFill>
                  <a:schemeClr val="dk1"/>
                </a:solidFill>
                <a:latin typeface="Decima Nova Pro"/>
                <a:ea typeface="Decima Nova Pro"/>
                <a:cs typeface="Decima Nova Pro"/>
                <a:sym typeface="Decima Nova Pro"/>
              </a:rPr>
            </a:br>
            <a:r>
              <a:rPr lang="es" sz="1400">
                <a:solidFill>
                  <a:schemeClr val="dk1"/>
                </a:solidFill>
                <a:latin typeface="Decima Nova Pro"/>
                <a:ea typeface="Decima Nova Pro"/>
                <a:cs typeface="Decima Nova Pro"/>
                <a:sym typeface="Decima Nova Pro"/>
              </a:rPr>
              <a:t>Este describe una arquitectura de diseño para un sistema informático con partes que constan de una unidad de procesamiento que contiene una unidad aritmético lógica y registros del procesador, una unidad de control que contiene un registro de instrucciones y un contador de programa, una memoria para almacenar tanto datos como instrucciones, almacenamiento masivo externo, y mecanismos de entrada y salida.</a:t>
            </a:r>
            <a:br>
              <a:rPr lang="es" sz="1400">
                <a:solidFill>
                  <a:schemeClr val="dk1"/>
                </a:solidFill>
                <a:latin typeface="Decima Nova Pro"/>
                <a:ea typeface="Decima Nova Pro"/>
                <a:cs typeface="Decima Nova Pro"/>
                <a:sym typeface="Decima Nova Pro"/>
              </a:rPr>
            </a:b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84" name="Google Shape;84;p17"/>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 CARACTERÍSTICAS Y FUNCIONES PRINCIPALES</a:t>
            </a:r>
            <a:endParaRPr b="1" i="1" sz="1400">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b="1" i="1" sz="1400">
              <a:latin typeface="Decima Nova Pro"/>
              <a:ea typeface="Decima Nova Pro"/>
              <a:cs typeface="Decima Nova Pro"/>
              <a:sym typeface="Decima Nova Pro"/>
            </a:endParaRPr>
          </a:p>
        </p:txBody>
      </p:sp>
      <p:sp>
        <p:nvSpPr>
          <p:cNvPr id="415" name="Google Shape;415;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ESTRUCTURA </a:t>
            </a:r>
            <a:r>
              <a:rPr lang="es" sz="1400">
                <a:solidFill>
                  <a:schemeClr val="dk1"/>
                </a:solidFill>
                <a:latin typeface="Decima Nova Pro"/>
                <a:ea typeface="Decima Nova Pro"/>
                <a:cs typeface="Decima Nova Pro"/>
                <a:sym typeface="Decima Nova Pro"/>
              </a:rPr>
              <a:t>- Esquema de bloques de un microprocesador.</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416" name="Google Shape;416;p62"/>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417" name="Google Shape;417;p62"/>
          <p:cNvPicPr preferRelativeResize="0"/>
          <p:nvPr/>
        </p:nvPicPr>
        <p:blipFill>
          <a:blip r:embed="rId4">
            <a:alphaModFix/>
          </a:blip>
          <a:stretch>
            <a:fillRect/>
          </a:stretch>
        </p:blipFill>
        <p:spPr>
          <a:xfrm>
            <a:off x="1094638" y="1523988"/>
            <a:ext cx="6467475" cy="30003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423" name="Google Shape;423;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ENCAPSULADO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El tipo de encapsulado ha ido cambiando a lo largo del tiempo, veamos los diferentes tipos de encapsulados:</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DIP (Dual In-Line Package):</a:t>
            </a:r>
            <a:r>
              <a:rPr lang="es" sz="1400">
                <a:solidFill>
                  <a:schemeClr val="dk1"/>
                </a:solidFill>
                <a:latin typeface="Decima Nova Pro"/>
                <a:ea typeface="Decima Nova Pro"/>
                <a:cs typeface="Decima Nova Pro"/>
                <a:sym typeface="Decima Nova Pro"/>
              </a:rPr>
              <a:t> Este es el tipo de encapsulado más antiguo. El típico chip con dos hileras de patillas. Este encapsulado tenía ciertos inconvenientes entre los que se encontraban la debilidad de sus contactos que se doblaban o se rompían con frecuencia.</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424" name="Google Shape;424;p63"/>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425" name="Google Shape;425;p63"/>
          <p:cNvPicPr preferRelativeResize="0"/>
          <p:nvPr/>
        </p:nvPicPr>
        <p:blipFill>
          <a:blip r:embed="rId4">
            <a:alphaModFix/>
          </a:blip>
          <a:stretch>
            <a:fillRect/>
          </a:stretch>
        </p:blipFill>
        <p:spPr>
          <a:xfrm>
            <a:off x="2234267" y="3158674"/>
            <a:ext cx="1515583" cy="1410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431" name="Google Shape;431;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ENCAPSULADO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PLCC (Plastic Leaded Chip Carrier):</a:t>
            </a:r>
            <a:r>
              <a:rPr lang="es" sz="1400">
                <a:solidFill>
                  <a:schemeClr val="dk1"/>
                </a:solidFill>
                <a:latin typeface="Decima Nova Pro"/>
                <a:ea typeface="Decima Nova Pro"/>
                <a:cs typeface="Decima Nova Pro"/>
                <a:sym typeface="Decima Nova Pro"/>
              </a:rPr>
              <a:t> Parecido al anterior con la diferencia de que poseía patillas en todos los lados, es decir, 4 hileras de patillas. Su inserción en el zócalo era difícil.</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PGA (Package Grid Array):</a:t>
            </a:r>
            <a:r>
              <a:rPr lang="es" sz="1400">
                <a:solidFill>
                  <a:schemeClr val="dk1"/>
                </a:solidFill>
                <a:latin typeface="Decima Nova Pro"/>
                <a:ea typeface="Decima Nova Pro"/>
                <a:cs typeface="Decima Nova Pro"/>
                <a:sym typeface="Decima Nova Pro"/>
              </a:rPr>
              <a:t> Aparece con el Intel 486. Lleva patillas también en el interior facilitando la inserción en el zócalo.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432" name="Google Shape;432;p64"/>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433" name="Google Shape;433;p64"/>
          <p:cNvPicPr preferRelativeResize="0"/>
          <p:nvPr/>
        </p:nvPicPr>
        <p:blipFill rotWithShape="1">
          <a:blip r:embed="rId4">
            <a:alphaModFix/>
          </a:blip>
          <a:srcRect b="7692" l="3823" r="14121" t="6837"/>
          <a:stretch/>
        </p:blipFill>
        <p:spPr>
          <a:xfrm>
            <a:off x="7092625" y="1949125"/>
            <a:ext cx="1949125" cy="1353550"/>
          </a:xfrm>
          <a:prstGeom prst="rect">
            <a:avLst/>
          </a:prstGeom>
          <a:noFill/>
          <a:ln>
            <a:noFill/>
          </a:ln>
        </p:spPr>
      </p:pic>
      <p:pic>
        <p:nvPicPr>
          <p:cNvPr id="434" name="Google Shape;434;p64"/>
          <p:cNvPicPr preferRelativeResize="0"/>
          <p:nvPr/>
        </p:nvPicPr>
        <p:blipFill rotWithShape="1">
          <a:blip r:embed="rId5">
            <a:alphaModFix/>
          </a:blip>
          <a:srcRect b="4279" l="1695" r="1955" t="3884"/>
          <a:stretch/>
        </p:blipFill>
        <p:spPr>
          <a:xfrm>
            <a:off x="2920625" y="3546600"/>
            <a:ext cx="2657625" cy="1524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b="1" i="1" sz="1400">
              <a:latin typeface="Decima Nova Pro"/>
              <a:ea typeface="Decima Nova Pro"/>
              <a:cs typeface="Decima Nova Pro"/>
              <a:sym typeface="Decima Nova Pro"/>
            </a:endParaRPr>
          </a:p>
        </p:txBody>
      </p:sp>
      <p:sp>
        <p:nvSpPr>
          <p:cNvPr id="440" name="Google Shape;440;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ENCAPSULADO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BGA (Ball grid array): </a:t>
            </a:r>
            <a:r>
              <a:rPr lang="es" sz="1400">
                <a:solidFill>
                  <a:schemeClr val="dk1"/>
                </a:solidFill>
                <a:latin typeface="Decima Nova Pro"/>
                <a:ea typeface="Decima Nova Pro"/>
                <a:cs typeface="Decima Nova Pro"/>
                <a:sym typeface="Decima Nova Pro"/>
              </a:rPr>
              <a:t>Este tipo de encapsulado no tiene patillas sino contactos (bolitas de cobre), que facilitan la colocación en el zócalo. Utilizado en la actualidad a partir del Intel Pentium 4 y en el Intel Xeron, Intel Core 2 Duo y AMD Opteron.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SEC (Single Edge Connect):</a:t>
            </a:r>
            <a:r>
              <a:rPr lang="es" sz="1400">
                <a:solidFill>
                  <a:schemeClr val="dk1"/>
                </a:solidFill>
                <a:latin typeface="Decima Nova Pro"/>
                <a:ea typeface="Decima Nova Pro"/>
                <a:cs typeface="Decima Nova Pro"/>
                <a:sym typeface="Decima Nova Pro"/>
              </a:rPr>
              <a:t> Tipo de encapsulado que se usa en el Pentium II. Se decidió entonces el uso de este formato para poder mejorar la disipación de calor. No tuvo demasiado éxito y en los próximos microprocesadores el formato usado fue el PGA o LGA.</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441" name="Google Shape;441;p65"/>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442" name="Google Shape;442;p65"/>
          <p:cNvPicPr preferRelativeResize="0"/>
          <p:nvPr/>
        </p:nvPicPr>
        <p:blipFill rotWithShape="1">
          <a:blip r:embed="rId4">
            <a:alphaModFix/>
          </a:blip>
          <a:srcRect b="12037" l="12063" r="11682" t="11579"/>
          <a:stretch/>
        </p:blipFill>
        <p:spPr>
          <a:xfrm>
            <a:off x="5373600" y="2092650"/>
            <a:ext cx="1231724" cy="1237100"/>
          </a:xfrm>
          <a:prstGeom prst="rect">
            <a:avLst/>
          </a:prstGeom>
          <a:noFill/>
          <a:ln>
            <a:noFill/>
          </a:ln>
        </p:spPr>
      </p:pic>
      <p:pic>
        <p:nvPicPr>
          <p:cNvPr id="443" name="Google Shape;443;p65"/>
          <p:cNvPicPr preferRelativeResize="0"/>
          <p:nvPr/>
        </p:nvPicPr>
        <p:blipFill>
          <a:blip r:embed="rId5">
            <a:alphaModFix/>
          </a:blip>
          <a:stretch>
            <a:fillRect/>
          </a:stretch>
        </p:blipFill>
        <p:spPr>
          <a:xfrm>
            <a:off x="2175200" y="4003250"/>
            <a:ext cx="2284525" cy="11422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449" name="Google Shape;449;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ZÓCALO</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El zócalo es el elemento de la placa base donde se conecta el microprocesador y que permite la conexión con el resto de componentes del PC. También es llamado SOCKET.</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Existen diferentes tipos de zócalos necesarios para albergar los diferentes tipos de encapsulados que hemos visto. Entre los zócalos de microprocesador encontramos:</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ZIF (Zero Insertion Force):</a:t>
            </a:r>
            <a:r>
              <a:rPr lang="es" sz="1400">
                <a:solidFill>
                  <a:schemeClr val="dk1"/>
                </a:solidFill>
                <a:latin typeface="Decima Nova Pro"/>
                <a:ea typeface="Decima Nova Pro"/>
                <a:cs typeface="Decima Nova Pro"/>
                <a:sym typeface="Decima Nova Pro"/>
              </a:rPr>
              <a:t> son zócalos de </a:t>
            </a:r>
            <a:r>
              <a:rPr b="1" i="1" lang="es" sz="1400">
                <a:solidFill>
                  <a:schemeClr val="dk1"/>
                </a:solidFill>
                <a:latin typeface="Decima Nova Pro"/>
                <a:ea typeface="Decima Nova Pro"/>
                <a:cs typeface="Decima Nova Pro"/>
                <a:sym typeface="Decima Nova Pro"/>
              </a:rPr>
              <a:t>"fuerza de inserción cero"</a:t>
            </a:r>
            <a:r>
              <a:rPr lang="es" sz="1400">
                <a:solidFill>
                  <a:schemeClr val="dk1"/>
                </a:solidFill>
                <a:latin typeface="Decima Nova Pro"/>
                <a:ea typeface="Decima Nova Pro"/>
                <a:cs typeface="Decima Nova Pro"/>
                <a:sym typeface="Decima Nova Pro"/>
              </a:rPr>
              <a:t>. Son los zócalos usados en los PGA. Disponen de una pequeña palanca que debemos colocar en posición vertical a la hora de montar el microprocesador.</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450" name="Google Shape;450;p66"/>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451" name="Google Shape;451;p66"/>
          <p:cNvPicPr preferRelativeResize="0"/>
          <p:nvPr/>
        </p:nvPicPr>
        <p:blipFill>
          <a:blip r:embed="rId4">
            <a:alphaModFix/>
          </a:blip>
          <a:stretch>
            <a:fillRect/>
          </a:stretch>
        </p:blipFill>
        <p:spPr>
          <a:xfrm rot="5400000">
            <a:off x="4051222" y="3271922"/>
            <a:ext cx="1710550" cy="18641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457" name="Google Shape;457;p67"/>
          <p:cNvSpPr txBox="1"/>
          <p:nvPr>
            <p:ph idx="1" type="body"/>
          </p:nvPr>
        </p:nvSpPr>
        <p:spPr>
          <a:xfrm>
            <a:off x="311700" y="915063"/>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ZÓCALO</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Slot A: </a:t>
            </a:r>
            <a:r>
              <a:rPr lang="es" sz="1400">
                <a:solidFill>
                  <a:schemeClr val="dk1"/>
                </a:solidFill>
                <a:latin typeface="Decima Nova Pro"/>
                <a:ea typeface="Decima Nova Pro"/>
                <a:cs typeface="Decima Nova Pro"/>
                <a:sym typeface="Decima Nova Pro"/>
              </a:rPr>
              <a:t>zócalo creado para el encapsulado SEC, microprocesador Pentium II.</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LGA (Land Grid Array): </a:t>
            </a:r>
            <a:r>
              <a:rPr lang="es" sz="1400">
                <a:solidFill>
                  <a:schemeClr val="dk1"/>
                </a:solidFill>
                <a:latin typeface="Decima Nova Pro"/>
                <a:ea typeface="Decima Nova Pro"/>
                <a:cs typeface="Decima Nova Pro"/>
                <a:sym typeface="Decima Nova Pro"/>
              </a:rPr>
              <a:t>Tipo de zócalo usado actualmente por los microprocesadores Intel. El encapsulado que admite es del tipo BGA visto anteriormente.</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458" name="Google Shape;458;p67"/>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459" name="Google Shape;459;p67"/>
          <p:cNvPicPr preferRelativeResize="0"/>
          <p:nvPr/>
        </p:nvPicPr>
        <p:blipFill>
          <a:blip r:embed="rId4">
            <a:alphaModFix/>
          </a:blip>
          <a:stretch>
            <a:fillRect/>
          </a:stretch>
        </p:blipFill>
        <p:spPr>
          <a:xfrm>
            <a:off x="3196475" y="1638925"/>
            <a:ext cx="3012426" cy="1433275"/>
          </a:xfrm>
          <a:prstGeom prst="rect">
            <a:avLst/>
          </a:prstGeom>
          <a:noFill/>
          <a:ln>
            <a:noFill/>
          </a:ln>
        </p:spPr>
      </p:pic>
      <p:pic>
        <p:nvPicPr>
          <p:cNvPr id="460" name="Google Shape;460;p67"/>
          <p:cNvPicPr preferRelativeResize="0"/>
          <p:nvPr/>
        </p:nvPicPr>
        <p:blipFill>
          <a:blip r:embed="rId5">
            <a:alphaModFix/>
          </a:blip>
          <a:stretch>
            <a:fillRect/>
          </a:stretch>
        </p:blipFill>
        <p:spPr>
          <a:xfrm>
            <a:off x="3320350" y="3605625"/>
            <a:ext cx="1507200" cy="1507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466" name="Google Shape;466;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ZÓCALO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AM3, AM3+ y AM4: </a:t>
            </a:r>
            <a:r>
              <a:rPr lang="es" sz="1400">
                <a:solidFill>
                  <a:schemeClr val="dk1"/>
                </a:solidFill>
                <a:latin typeface="Decima Nova Pro"/>
                <a:ea typeface="Decima Nova Pro"/>
                <a:cs typeface="Decima Nova Pro"/>
                <a:sym typeface="Decima Nova Pro"/>
              </a:rPr>
              <a:t>Usados en la actualidad por los microprocesadores AMD.</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467" name="Google Shape;467;p68"/>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468" name="Google Shape;468;p68"/>
          <p:cNvPicPr preferRelativeResize="0"/>
          <p:nvPr/>
        </p:nvPicPr>
        <p:blipFill>
          <a:blip r:embed="rId4">
            <a:alphaModFix/>
          </a:blip>
          <a:stretch>
            <a:fillRect/>
          </a:stretch>
        </p:blipFill>
        <p:spPr>
          <a:xfrm>
            <a:off x="692563" y="2068688"/>
            <a:ext cx="5667375" cy="2505075"/>
          </a:xfrm>
          <a:prstGeom prst="rect">
            <a:avLst/>
          </a:prstGeom>
          <a:noFill/>
          <a:ln>
            <a:noFill/>
          </a:ln>
        </p:spPr>
      </p:pic>
      <p:pic>
        <p:nvPicPr>
          <p:cNvPr id="469" name="Google Shape;469;p68"/>
          <p:cNvPicPr preferRelativeResize="0"/>
          <p:nvPr/>
        </p:nvPicPr>
        <p:blipFill>
          <a:blip r:embed="rId5">
            <a:alphaModFix/>
          </a:blip>
          <a:stretch>
            <a:fillRect/>
          </a:stretch>
        </p:blipFill>
        <p:spPr>
          <a:xfrm>
            <a:off x="6359950" y="2068700"/>
            <a:ext cx="2190020" cy="245567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475" name="Google Shape;475;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ZÓCALO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Clr>
                <a:schemeClr val="dk1"/>
              </a:buClr>
              <a:buSzPts val="1100"/>
              <a:buFont typeface="Arial"/>
              <a:buNone/>
            </a:pPr>
            <a:r>
              <a:rPr lang="es" sz="1400">
                <a:solidFill>
                  <a:schemeClr val="dk1"/>
                </a:solidFill>
                <a:latin typeface="Decima Nova Pro"/>
                <a:ea typeface="Decima Nova Pro"/>
                <a:cs typeface="Decima Nova Pro"/>
                <a:sym typeface="Decima Nova Pro"/>
              </a:rPr>
              <a:t>No todos los sockets o zócalos sirven para todos los procesadores, con lo que antes de comprar un microprocesador, hay que saber que zócalo tienes en tu placa base y que modelos de microprocesadores es compatible.</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476" name="Google Shape;476;p69"/>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482" name="Google Shape;482;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ZÓCALO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ACTIVIDAD</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Buscar otros tipos de encapsulados, fuera de los más comunes. Buscar información de la marca de microprocesadores que los usan y una foto.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483" name="Google Shape;483;p70"/>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489" name="Google Shape;489;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REFRIGERACIÓN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El procesador al ser un componente electrónico con una frecuencia de trabajo elevada, el componente genera calor con lo que necesita una refrigeración, el componente se caliente.</a:t>
            </a:r>
            <a:br>
              <a:rPr lang="es" sz="1400">
                <a:solidFill>
                  <a:schemeClr val="dk1"/>
                </a:solidFill>
                <a:latin typeface="Decima Nova Pro"/>
                <a:ea typeface="Decima Nova Pro"/>
                <a:cs typeface="Decima Nova Pro"/>
                <a:sym typeface="Decima Nova Pro"/>
              </a:rPr>
            </a:b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Otro punto importante y a tener muy en cuenta cuando montamos un microprocesador es el sistema de refrigeración que se usa. En los primeros microprocesadores, el número de operaciones a realizar era reducido, no producían demasiado calor, con lo que no era necesario el uso de disipadores u otro instrumento. A lo largo de los años, los microprocesadores han aumentado su rendimiento y el control del calor es muy importante, tanto es así que en las placas actuales, si el microprocesador alcanza ciertas temperaturas como medida de prevención el PC se apaga. Así, todo elemento de refrigeración usado es de suma importancia.</a:t>
            </a:r>
            <a:br>
              <a:rPr lang="es" sz="1400">
                <a:solidFill>
                  <a:schemeClr val="dk1"/>
                </a:solidFill>
                <a:latin typeface="Decima Nova Pro"/>
                <a:ea typeface="Decima Nova Pro"/>
                <a:cs typeface="Decima Nova Pro"/>
                <a:sym typeface="Decima Nova Pro"/>
              </a:rPr>
            </a:br>
            <a:br>
              <a:rPr lang="es" sz="1400">
                <a:solidFill>
                  <a:schemeClr val="dk1"/>
                </a:solidFill>
                <a:latin typeface="Decima Nova Pro"/>
                <a:ea typeface="Decima Nova Pro"/>
                <a:cs typeface="Decima Nova Pro"/>
                <a:sym typeface="Decima Nova Pro"/>
              </a:rPr>
            </a:br>
            <a:r>
              <a:rPr lang="es" sz="1400">
                <a:solidFill>
                  <a:schemeClr val="dk1"/>
                </a:solidFill>
                <a:latin typeface="Decima Nova Pro"/>
                <a:ea typeface="Decima Nova Pro"/>
                <a:cs typeface="Decima Nova Pro"/>
                <a:sym typeface="Decima Nova Pro"/>
              </a:rPr>
              <a:t>Rango de temperaturas aproximadas en las que se mueve el microprocesador: 35ºC a 70ºC. Depende de cuanto le hagas trabajar y del tipo de microprocesador.</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490" name="Google Shape;490;p71"/>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INTRODUCCIÓN CPU</a:t>
            </a:r>
            <a:endParaRPr b="1" i="1" sz="1400">
              <a:latin typeface="Decima Nova Pro"/>
              <a:ea typeface="Decima Nova Pro"/>
              <a:cs typeface="Decima Nova Pro"/>
              <a:sym typeface="Decima Nova Pro"/>
            </a:endParaRPr>
          </a:p>
        </p:txBody>
      </p:sp>
      <p:sp>
        <p:nvSpPr>
          <p:cNvPr id="90" name="Google Shape;90;p18"/>
          <p:cNvSpPr txBox="1"/>
          <p:nvPr>
            <p:ph idx="1" type="body"/>
          </p:nvPr>
        </p:nvSpPr>
        <p:spPr>
          <a:xfrm>
            <a:off x="5467225" y="1152475"/>
            <a:ext cx="3365100" cy="3416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CPU: ALU y UC.</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Memoria Principal.</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Sistemas de Entrada/Salida.</a:t>
            </a:r>
            <a:br>
              <a:rPr lang="es" sz="1400">
                <a:solidFill>
                  <a:schemeClr val="dk1"/>
                </a:solidFill>
                <a:latin typeface="Decima Nova Pro"/>
                <a:ea typeface="Decima Nova Pro"/>
                <a:cs typeface="Decima Nova Pro"/>
                <a:sym typeface="Decima Nova Pro"/>
              </a:rPr>
            </a:b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91" name="Google Shape;91;p18"/>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92" name="Google Shape;92;p18"/>
          <p:cNvPicPr preferRelativeResize="0"/>
          <p:nvPr/>
        </p:nvPicPr>
        <p:blipFill>
          <a:blip r:embed="rId4">
            <a:alphaModFix/>
          </a:blip>
          <a:stretch>
            <a:fillRect/>
          </a:stretch>
        </p:blipFill>
        <p:spPr>
          <a:xfrm>
            <a:off x="933975" y="922975"/>
            <a:ext cx="4533250" cy="40112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496" name="Google Shape;496;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REFRIGERACIÓN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Los diferentes sistemas de refrigeración que encontramos son los que a continuación se enuncian:</a:t>
            </a:r>
            <a:endParaRPr sz="1400">
              <a:solidFill>
                <a:schemeClr val="dk1"/>
              </a:solidFill>
              <a:latin typeface="Decima Nova Pro"/>
              <a:ea typeface="Decima Nova Pro"/>
              <a:cs typeface="Decima Nova Pro"/>
              <a:sym typeface="Decima Nova Pro"/>
            </a:endParaRPr>
          </a:p>
          <a:p>
            <a:pPr indent="0" lvl="0" marL="45720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Disipador.</a:t>
            </a:r>
            <a:r>
              <a:rPr lang="es" sz="1400">
                <a:solidFill>
                  <a:schemeClr val="dk1"/>
                </a:solidFill>
                <a:latin typeface="Decima Nova Pro"/>
                <a:ea typeface="Decima Nova Pro"/>
                <a:cs typeface="Decima Nova Pro"/>
                <a:sym typeface="Decima Nova Pro"/>
              </a:rPr>
              <a:t> Elemento que se coloca sobre el microprocesador y cuya misión es disipar la mayor cantidad de calor posible. Usado hasta hoy día, en los inicios de los microprocesadores era el único instrumento de refrigeración.</a:t>
            </a:r>
            <a:endParaRPr b="1" i="1"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Ventilador:</a:t>
            </a:r>
            <a:r>
              <a:rPr lang="es" sz="1400">
                <a:solidFill>
                  <a:schemeClr val="dk1"/>
                </a:solidFill>
                <a:latin typeface="Decima Nova Pro"/>
                <a:ea typeface="Decima Nova Pro"/>
                <a:cs typeface="Decima Nova Pro"/>
                <a:sym typeface="Decima Nova Pro"/>
              </a:rPr>
              <a:t> Colocado sobre el disipador. Los ventiladores usados en la actualidad son exagerados a los que se usaban años atrás. Además no sólo se tiene el ventilador asociado al microprocesador para reducir las temperaturas, normalmente en la caja existen otros, así como el propio ventilador de la fuente de alimentación.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Mediante una pasta térmica el microprocesador transmite el calor de su carcasa al radiador y el ventilador enfría el radiador. La cantidad de pasta térmica que se debe utilizar debe ser la justa, no se debe poner mucha, ya que puede hacer el efecto contrario y hacer de barrera a la transmisión del calor.</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497" name="Google Shape;497;p72"/>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503" name="Google Shape;503;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REFRIGERACIÓN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El tipo de pasta que se debe elegir es la pasta térmica gris, evitar la blanca, ya que la gris </a:t>
            </a:r>
            <a:r>
              <a:rPr lang="es" sz="1400">
                <a:solidFill>
                  <a:schemeClr val="dk1"/>
                </a:solidFill>
                <a:latin typeface="Decima Nova Pro"/>
                <a:ea typeface="Decima Nova Pro"/>
                <a:cs typeface="Decima Nova Pro"/>
                <a:sym typeface="Decima Nova Pro"/>
              </a:rPr>
              <a:t>está</a:t>
            </a:r>
            <a:r>
              <a:rPr lang="es" sz="1400">
                <a:solidFill>
                  <a:schemeClr val="dk1"/>
                </a:solidFill>
                <a:latin typeface="Decima Nova Pro"/>
                <a:ea typeface="Decima Nova Pro"/>
                <a:cs typeface="Decima Nova Pro"/>
                <a:sym typeface="Decima Nova Pro"/>
              </a:rPr>
              <a:t> compuesta por partículas de plata que es un material buen conductor del calor.</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a:t>
            </a:r>
            <a:r>
              <a:rPr lang="es" sz="1400">
                <a:solidFill>
                  <a:schemeClr val="dk1"/>
                </a:solidFill>
                <a:latin typeface="Decima Nova Pro"/>
                <a:ea typeface="Decima Nova Pro"/>
                <a:cs typeface="Decima Nova Pro"/>
                <a:sym typeface="Decima Nova Pro"/>
              </a:rPr>
              <a:t>CÓMO</a:t>
            </a:r>
            <a:r>
              <a:rPr lang="es" sz="1400">
                <a:solidFill>
                  <a:schemeClr val="dk1"/>
                </a:solidFill>
                <a:latin typeface="Decima Nova Pro"/>
                <a:ea typeface="Decima Nova Pro"/>
                <a:cs typeface="Decima Nova Pro"/>
                <a:sym typeface="Decima Nova Pro"/>
              </a:rPr>
              <a:t> COLOCAR LA PASTA TÉRMICA?</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504" name="Google Shape;504;p73"/>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505" name="Google Shape;505;p73"/>
          <p:cNvPicPr preferRelativeResize="0"/>
          <p:nvPr/>
        </p:nvPicPr>
        <p:blipFill>
          <a:blip r:embed="rId4">
            <a:alphaModFix/>
          </a:blip>
          <a:stretch>
            <a:fillRect/>
          </a:stretch>
        </p:blipFill>
        <p:spPr>
          <a:xfrm>
            <a:off x="556975" y="2514075"/>
            <a:ext cx="2209800" cy="2362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511" name="Google Shape;511;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REFRIGERACIÓN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512" name="Google Shape;512;p74"/>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513" name="Google Shape;513;p74"/>
          <p:cNvPicPr preferRelativeResize="0"/>
          <p:nvPr/>
        </p:nvPicPr>
        <p:blipFill>
          <a:blip r:embed="rId4">
            <a:alphaModFix/>
          </a:blip>
          <a:stretch>
            <a:fillRect/>
          </a:stretch>
        </p:blipFill>
        <p:spPr>
          <a:xfrm>
            <a:off x="4571988" y="152388"/>
            <a:ext cx="4371975" cy="4371975"/>
          </a:xfrm>
          <a:prstGeom prst="rect">
            <a:avLst/>
          </a:prstGeom>
          <a:noFill/>
          <a:ln>
            <a:noFill/>
          </a:ln>
        </p:spPr>
      </p:pic>
      <p:pic>
        <p:nvPicPr>
          <p:cNvPr id="514" name="Google Shape;514;p74"/>
          <p:cNvPicPr preferRelativeResize="0"/>
          <p:nvPr/>
        </p:nvPicPr>
        <p:blipFill>
          <a:blip r:embed="rId5">
            <a:alphaModFix/>
          </a:blip>
          <a:stretch>
            <a:fillRect/>
          </a:stretch>
        </p:blipFill>
        <p:spPr>
          <a:xfrm>
            <a:off x="311700" y="1736050"/>
            <a:ext cx="4199201" cy="307502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520" name="Google Shape;520;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REFRIGERACIÓN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521" name="Google Shape;521;p75"/>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522" name="Google Shape;522;p75"/>
          <p:cNvPicPr preferRelativeResize="0"/>
          <p:nvPr/>
        </p:nvPicPr>
        <p:blipFill rotWithShape="1">
          <a:blip r:embed="rId4">
            <a:alphaModFix/>
          </a:blip>
          <a:srcRect b="6596" l="2415" r="2109" t="6605"/>
          <a:stretch/>
        </p:blipFill>
        <p:spPr>
          <a:xfrm>
            <a:off x="159300" y="1600200"/>
            <a:ext cx="4888500" cy="3333000"/>
          </a:xfrm>
          <a:prstGeom prst="rect">
            <a:avLst/>
          </a:prstGeom>
          <a:noFill/>
          <a:ln>
            <a:noFill/>
          </a:ln>
        </p:spPr>
      </p:pic>
      <p:pic>
        <p:nvPicPr>
          <p:cNvPr id="523" name="Google Shape;523;p75"/>
          <p:cNvPicPr preferRelativeResize="0"/>
          <p:nvPr/>
        </p:nvPicPr>
        <p:blipFill>
          <a:blip r:embed="rId5">
            <a:alphaModFix/>
          </a:blip>
          <a:stretch>
            <a:fillRect/>
          </a:stretch>
        </p:blipFill>
        <p:spPr>
          <a:xfrm>
            <a:off x="5294375" y="906350"/>
            <a:ext cx="3714375" cy="35679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529" name="Google Shape;529;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REFRIGERACIÓN</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b="1" i="1" lang="es" sz="1400" u="sng">
                <a:solidFill>
                  <a:schemeClr val="hlink"/>
                </a:solidFill>
                <a:latin typeface="Decima Nova Pro"/>
                <a:ea typeface="Decima Nova Pro"/>
                <a:cs typeface="Decima Nova Pro"/>
                <a:sym typeface="Decima Nova Pro"/>
                <a:hlinkClick r:id="rId3"/>
              </a:rPr>
              <a:t>https://www.youtube.com/watch?v=sD4BjxDXK-o</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530" name="Google Shape;530;p76"/>
          <p:cNvPicPr preferRelativeResize="0"/>
          <p:nvPr/>
        </p:nvPicPr>
        <p:blipFill>
          <a:blip r:embed="rId4">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536" name="Google Shape;536;p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REFRIGERACIÓN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Los diferentes sistemas de refrigeración que encontramos son los que a continuación se enuncian: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Heat-pipes (tubería de calor):</a:t>
            </a:r>
            <a:r>
              <a:rPr lang="es" sz="1400">
                <a:solidFill>
                  <a:schemeClr val="dk1"/>
                </a:solidFill>
                <a:latin typeface="Decima Nova Pro"/>
                <a:ea typeface="Decima Nova Pro"/>
                <a:cs typeface="Decima Nova Pro"/>
                <a:sym typeface="Decima Nova Pro"/>
              </a:rPr>
              <a:t> Básicamente es un tubo hueco con un fluido, colocándose uno de los extremos del tubo sobre un generador de calor (microprocesador). Básicamente el funcionamiento es el siguiente: el líquido que se encuentra en el extremo del tubo colocado junto al microprocesador absorbe el calor que genera el micro y se lo lleva al otro extremo, cuando este líquido se convierte en vapor. En el otro extremo del tubo, el vapor se enfría y se condensa, cayendo de nuevo el líquido frío preparado para volver a absorber calor.</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537" name="Google Shape;537;p77"/>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543" name="Google Shape;543;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REFRIGERACIÓN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Como su nombre indica, una heat pipe (o tubo de calor) es un tubo de cobre sellado por ambos extremos. En su interior se inserta una malla muy fina y un poco de líquido de fácil evaporación. Luego se le hace el vacío al interior de la heat pipe antes de cerrarla definitivamente. Una vez que un extremo del tubo se comienza a calentar, el líquido de su interior se evapora, absorbiendo calor al hacerlo, el vapor sube por la heat pipe hasta llegar a un punto donde suelta el calor y vuelve a condensarse, cayendo de nuevo al fondo del tubo.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544" name="Google Shape;544;p78"/>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550" name="Google Shape;550;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REFRIGERACIÓN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551" name="Google Shape;551;p79"/>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552" name="Google Shape;552;p79"/>
          <p:cNvPicPr preferRelativeResize="0"/>
          <p:nvPr/>
        </p:nvPicPr>
        <p:blipFill>
          <a:blip r:embed="rId4">
            <a:alphaModFix/>
          </a:blip>
          <a:stretch>
            <a:fillRect/>
          </a:stretch>
        </p:blipFill>
        <p:spPr>
          <a:xfrm>
            <a:off x="318600" y="16751"/>
            <a:ext cx="8520601" cy="447760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558" name="Google Shape;558;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REFRIGERACIÓN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559" name="Google Shape;559;p80"/>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560" name="Google Shape;560;p80"/>
          <p:cNvPicPr preferRelativeResize="0"/>
          <p:nvPr/>
        </p:nvPicPr>
        <p:blipFill>
          <a:blip r:embed="rId4">
            <a:alphaModFix/>
          </a:blip>
          <a:stretch>
            <a:fillRect/>
          </a:stretch>
        </p:blipFill>
        <p:spPr>
          <a:xfrm>
            <a:off x="232629" y="1572400"/>
            <a:ext cx="3460421" cy="3416400"/>
          </a:xfrm>
          <a:prstGeom prst="rect">
            <a:avLst/>
          </a:prstGeom>
          <a:noFill/>
          <a:ln>
            <a:noFill/>
          </a:ln>
        </p:spPr>
      </p:pic>
      <p:pic>
        <p:nvPicPr>
          <p:cNvPr id="561" name="Google Shape;561;p80"/>
          <p:cNvPicPr preferRelativeResize="0"/>
          <p:nvPr/>
        </p:nvPicPr>
        <p:blipFill>
          <a:blip r:embed="rId5">
            <a:alphaModFix/>
          </a:blip>
          <a:stretch>
            <a:fillRect/>
          </a:stretch>
        </p:blipFill>
        <p:spPr>
          <a:xfrm>
            <a:off x="4572000" y="195282"/>
            <a:ext cx="3753625" cy="425634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567" name="Google Shape;567;p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REFRIGERACIÓN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Otros tipos de refrigeración son la refrigeración Peltier y los sistemas de refrigeración líquida.</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REFRIGERACIÓN PELTIER - TERMOELÉCTRICA:</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Funciona con una celula hecha de dos semiconductores que al recibir electricidad genera una diferencia de temperatura, la cual se ve reflejada en los dos lados del pequeño dispositivo. Uno de los lados queda frío y el otro caliente. Por lógica ya sabemos que el lado frio debe estar en contacto con el procesador (puede enfriar aproximadamente a -20°C) mientras que el otro lado debe quedar hacia arriba y ser disipado de alguna manera. La desventaja es que necesita una fuente independiente que pueda generar la potencia que necesita este componente para que haga el efecto deseado.</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568" name="Google Shape;568;p81"/>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INTRODUCCIÓN CPU</a:t>
            </a:r>
            <a:endParaRPr b="1" i="1" sz="1400">
              <a:latin typeface="Decima Nova Pro"/>
              <a:ea typeface="Decima Nova Pro"/>
              <a:cs typeface="Decima Nova Pro"/>
              <a:sym typeface="Decima Nova Pro"/>
            </a:endParaRPr>
          </a:p>
        </p:txBody>
      </p:sp>
      <p:sp>
        <p:nvSpPr>
          <p:cNvPr id="98" name="Google Shape;98;p19"/>
          <p:cNvSpPr txBox="1"/>
          <p:nvPr>
            <p:ph idx="1" type="body"/>
          </p:nvPr>
        </p:nvSpPr>
        <p:spPr>
          <a:xfrm>
            <a:off x="311700" y="1152475"/>
            <a:ext cx="2516100" cy="3416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DIAGRAMA DE BLOQUES</a:t>
            </a:r>
            <a:endParaRPr b="1" i="1"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DE UN </a:t>
            </a:r>
            <a:endParaRPr b="1" i="1"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SISTEMA INFORMÁTICO</a:t>
            </a:r>
            <a:endParaRPr b="1" i="1"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CPU: UC y ALU.</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MEMORIA CENTRAL.</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CONTROLADORES.</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UNIDADES DE E/S.</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BUS DE SISTEMA: DATOS+DIRECCIONES+CONTROL.</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PERIFÉRICOS DE ENTRADA/SALIDA.</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MEMORIA AUXILIAR.</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99" name="Google Shape;99;p19"/>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100" name="Google Shape;100;p19"/>
          <p:cNvPicPr preferRelativeResize="0"/>
          <p:nvPr/>
        </p:nvPicPr>
        <p:blipFill rotWithShape="1">
          <a:blip r:embed="rId4">
            <a:alphaModFix/>
          </a:blip>
          <a:srcRect b="0" l="0" r="0" t="0"/>
          <a:stretch/>
        </p:blipFill>
        <p:spPr>
          <a:xfrm>
            <a:off x="2774775" y="889675"/>
            <a:ext cx="6228900" cy="36030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574" name="Google Shape;574;p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REFRIGERACIÓN</a:t>
            </a:r>
            <a:r>
              <a:rPr lang="es" sz="1400">
                <a:solidFill>
                  <a:schemeClr val="dk1"/>
                </a:solidFill>
                <a:latin typeface="Decima Nova Pro"/>
                <a:ea typeface="Decima Nova Pro"/>
                <a:cs typeface="Decima Nova Pro"/>
                <a:sym typeface="Decima Nova Pro"/>
              </a:rPr>
              <a:t> - </a:t>
            </a:r>
            <a:r>
              <a:rPr lang="es" sz="1400">
                <a:solidFill>
                  <a:schemeClr val="dk1"/>
                </a:solidFill>
                <a:latin typeface="Decima Nova Pro"/>
                <a:ea typeface="Decima Nova Pro"/>
                <a:cs typeface="Decima Nova Pro"/>
                <a:sym typeface="Decima Nova Pro"/>
              </a:rPr>
              <a:t>REFRIGERACIÓN PELTIER:</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575" name="Google Shape;575;p82"/>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576" name="Google Shape;576;p82"/>
          <p:cNvPicPr preferRelativeResize="0"/>
          <p:nvPr/>
        </p:nvPicPr>
        <p:blipFill>
          <a:blip r:embed="rId4">
            <a:alphaModFix/>
          </a:blip>
          <a:stretch>
            <a:fillRect/>
          </a:stretch>
        </p:blipFill>
        <p:spPr>
          <a:xfrm>
            <a:off x="100575" y="2204850"/>
            <a:ext cx="4114800" cy="2571750"/>
          </a:xfrm>
          <a:prstGeom prst="rect">
            <a:avLst/>
          </a:prstGeom>
          <a:noFill/>
          <a:ln>
            <a:noFill/>
          </a:ln>
        </p:spPr>
      </p:pic>
      <p:pic>
        <p:nvPicPr>
          <p:cNvPr id="577" name="Google Shape;577;p82"/>
          <p:cNvPicPr preferRelativeResize="0"/>
          <p:nvPr/>
        </p:nvPicPr>
        <p:blipFill>
          <a:blip r:embed="rId5">
            <a:alphaModFix/>
          </a:blip>
          <a:stretch>
            <a:fillRect/>
          </a:stretch>
        </p:blipFill>
        <p:spPr>
          <a:xfrm>
            <a:off x="4484125" y="603500"/>
            <a:ext cx="4585949" cy="37131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583" name="Google Shape;583;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REFRIGERACIÓN</a:t>
            </a:r>
            <a:r>
              <a:rPr lang="es" sz="1400">
                <a:solidFill>
                  <a:schemeClr val="dk1"/>
                </a:solidFill>
                <a:latin typeface="Decima Nova Pro"/>
                <a:ea typeface="Decima Nova Pro"/>
                <a:cs typeface="Decima Nova Pro"/>
                <a:sym typeface="Decima Nova Pro"/>
              </a:rPr>
              <a:t> - </a:t>
            </a:r>
            <a:r>
              <a:rPr lang="es" sz="1400">
                <a:solidFill>
                  <a:schemeClr val="dk1"/>
                </a:solidFill>
                <a:latin typeface="Decima Nova Pro"/>
                <a:ea typeface="Decima Nova Pro"/>
                <a:cs typeface="Decima Nova Pro"/>
                <a:sym typeface="Decima Nova Pro"/>
              </a:rPr>
              <a:t>REFRIGERACIÓN PELTIER:</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584" name="Google Shape;584;p83"/>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585" name="Google Shape;585;p83"/>
          <p:cNvPicPr preferRelativeResize="0"/>
          <p:nvPr/>
        </p:nvPicPr>
        <p:blipFill>
          <a:blip r:embed="rId4">
            <a:alphaModFix/>
          </a:blip>
          <a:stretch>
            <a:fillRect/>
          </a:stretch>
        </p:blipFill>
        <p:spPr>
          <a:xfrm>
            <a:off x="764325" y="1563050"/>
            <a:ext cx="4555200" cy="34164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591" name="Google Shape;591;p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REFRIGERACIÓN</a:t>
            </a:r>
            <a:r>
              <a:rPr lang="es" sz="1400">
                <a:solidFill>
                  <a:schemeClr val="dk1"/>
                </a:solidFill>
                <a:latin typeface="Decima Nova Pro"/>
                <a:ea typeface="Decima Nova Pro"/>
                <a:cs typeface="Decima Nova Pro"/>
                <a:sym typeface="Decima Nova Pro"/>
              </a:rPr>
              <a:t> - REFRIGERACIÓN LÍQUIDA - WATERCOOLING:</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El líquido refrigerante (agua o una mezcla de ésta con otros líquidos refrigerantes) se almacena en un depósito y desde ahí es movido por una bomba, que es la encargada de hacer circular y dar presión al fluido para que pueda pasar por todos los bloques (el microprocesador, el chipset, la tarjeta gráfica, el disco duro, etc.) Cuando el líquido ya ha pasado por todos los bloques, se dirige al radiador (que puede tener varios ventiladores que hacen circular aire y enfriar el líquido que pasa a través de él). Una vez que el líquido refrigerante ha pasado por el radiador y ha sido enfriado, se dirige al depósito, para poder volver a hacer el recorrido anterior, formando así un ciclo cerrado de refrigeración.</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592" name="Google Shape;592;p84"/>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598" name="Google Shape;598;p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REFRIGERACIÓN</a:t>
            </a:r>
            <a:r>
              <a:rPr lang="es" sz="1400">
                <a:solidFill>
                  <a:schemeClr val="dk1"/>
                </a:solidFill>
                <a:latin typeface="Decima Nova Pro"/>
                <a:ea typeface="Decima Nova Pro"/>
                <a:cs typeface="Decima Nova Pro"/>
                <a:sym typeface="Decima Nova Pro"/>
              </a:rPr>
              <a:t> - </a:t>
            </a:r>
            <a:r>
              <a:rPr lang="es" sz="1400">
                <a:solidFill>
                  <a:schemeClr val="dk1"/>
                </a:solidFill>
                <a:latin typeface="Decima Nova Pro"/>
                <a:ea typeface="Decima Nova Pro"/>
                <a:cs typeface="Decima Nova Pro"/>
                <a:sym typeface="Decima Nova Pro"/>
              </a:rPr>
              <a:t>REFRIGERACIÓN LÍQUIDA - WATERCOOLING:</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599" name="Google Shape;599;p85"/>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600" name="Google Shape;600;p85"/>
          <p:cNvPicPr preferRelativeResize="0"/>
          <p:nvPr/>
        </p:nvPicPr>
        <p:blipFill rotWithShape="1">
          <a:blip r:embed="rId4">
            <a:alphaModFix/>
          </a:blip>
          <a:srcRect b="8791" l="6011" r="5976" t="9120"/>
          <a:stretch/>
        </p:blipFill>
        <p:spPr>
          <a:xfrm>
            <a:off x="65550" y="1604750"/>
            <a:ext cx="4786874" cy="3346700"/>
          </a:xfrm>
          <a:prstGeom prst="rect">
            <a:avLst/>
          </a:prstGeom>
          <a:noFill/>
          <a:ln>
            <a:noFill/>
          </a:ln>
        </p:spPr>
      </p:pic>
      <p:pic>
        <p:nvPicPr>
          <p:cNvPr id="601" name="Google Shape;601;p85"/>
          <p:cNvPicPr preferRelativeResize="0"/>
          <p:nvPr/>
        </p:nvPicPr>
        <p:blipFill rotWithShape="1">
          <a:blip r:embed="rId5">
            <a:alphaModFix/>
          </a:blip>
          <a:srcRect b="32276" l="0" r="0" t="32325"/>
          <a:stretch/>
        </p:blipFill>
        <p:spPr>
          <a:xfrm>
            <a:off x="4865950" y="2290550"/>
            <a:ext cx="4205251" cy="148864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607" name="Google Shape;607;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ACTIVIDAD</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Investiga en la web el sistema de refrigeración líquida y la refrigeración Peltier. Realiza un documento donde expliques su funcionamiento.</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608" name="Google Shape;608;p86"/>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614" name="Google Shape;614;p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OVERCLOCKING</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Término muy usado en la actualidad que pretende conseguir que los componentes de nuestro PC alcancen mayor rendimiento. Normalmente, se usa este término cuando hablamos de microprocesadores, sin embargo no sólo este elemento se ve afectado. El overclocking pretende aumentar la velocidad del microprocesador. Cuando compramos un microprocesador actual, en sus especificaciones, e incluso las nuevas BIOS, permiten aumentar su velocidad nominal ciertos puntos, aunque alguno que otro suben esta por encima de las especificaciones del fabricante.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Es hacer trabajar al microprocesador a una frecuencia de trabajo mayor que aquella a la que ha sido diseñado aumentando de esta forma su calentamiento.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Normalmente se usan sistemas de refrigeración líquida u otros sistemas de refrigeración más extravagantes cuando se hace overclocking que incremente mucho la velocidad del microprocesador o frecuencia de reloj.</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615" name="Google Shape;615;p87"/>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621" name="Google Shape;621;p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OVERCLOCKING:</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No en todos los microprocesadores podemos realizar overclocking, normalmente en los procesadores de gama alta se pueden realizar ya que vienen desbloqueados aunque para asegurar hay que visitar la página oficial del fabricante del procesador para obtener esta información.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También se puede realizar </a:t>
            </a:r>
            <a:r>
              <a:rPr lang="es" sz="1400">
                <a:solidFill>
                  <a:schemeClr val="dk1"/>
                </a:solidFill>
                <a:latin typeface="Decima Nova Pro"/>
                <a:ea typeface="Decima Nova Pro"/>
                <a:cs typeface="Decima Nova Pro"/>
                <a:sym typeface="Decima Nova Pro"/>
              </a:rPr>
              <a:t>overclocking</a:t>
            </a:r>
            <a:r>
              <a:rPr lang="es" sz="1400">
                <a:solidFill>
                  <a:schemeClr val="dk1"/>
                </a:solidFill>
                <a:latin typeface="Decima Nova Pro"/>
                <a:ea typeface="Decima Nova Pro"/>
                <a:cs typeface="Decima Nova Pro"/>
                <a:sym typeface="Decima Nova Pro"/>
              </a:rPr>
              <a:t> en las tarjetas gráficas.</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622" name="Google Shape;622;p88"/>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628" name="Google Shape;628;p89"/>
          <p:cNvSpPr txBox="1"/>
          <p:nvPr>
            <p:ph idx="1" type="body"/>
          </p:nvPr>
        </p:nvSpPr>
        <p:spPr>
          <a:xfrm>
            <a:off x="311700" y="771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OVERCLOCKING:</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Tipos de Overclocking:</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Aumentar el factor multiplicador de la Velocidad del bus de sistema FSB: Este tipo de overclocking es el más básico e intuitivo.</a:t>
            </a:r>
            <a:endParaRPr sz="1400">
              <a:solidFill>
                <a:schemeClr val="dk1"/>
              </a:solidFill>
              <a:latin typeface="Decima Nova Pro"/>
              <a:ea typeface="Decima Nova Pro"/>
              <a:cs typeface="Decima Nova Pro"/>
              <a:sym typeface="Decima Nova Pro"/>
            </a:endParaRPr>
          </a:p>
          <a:p>
            <a:pPr indent="0" lvl="0" marL="45720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1" marL="914400" rtl="0" algn="just">
              <a:lnSpc>
                <a:spcPct val="100000"/>
              </a:lnSpc>
              <a:spcBef>
                <a:spcPts val="0"/>
              </a:spcBef>
              <a:spcAft>
                <a:spcPts val="0"/>
              </a:spcAft>
              <a:buClr>
                <a:schemeClr val="dk1"/>
              </a:buClr>
              <a:buSzPts val="1400"/>
              <a:buFont typeface="Decima Nova Pro"/>
              <a:buChar char="○"/>
            </a:pPr>
            <a:r>
              <a:rPr lang="es">
                <a:solidFill>
                  <a:schemeClr val="dk1"/>
                </a:solidFill>
                <a:latin typeface="Decima Nova Pro"/>
                <a:ea typeface="Decima Nova Pro"/>
                <a:cs typeface="Decima Nova Pro"/>
                <a:sym typeface="Decima Nova Pro"/>
              </a:rPr>
              <a:t>Para obtener la velocidad de trabajo del microprocesador, se realiza la operación matemática, multiplicando un factor multiplicador por la velocidad del bus del sistema, en INTEL 100MHz y en AMD 200MHz.</a:t>
            </a:r>
            <a:endParaRPr>
              <a:solidFill>
                <a:schemeClr val="dk1"/>
              </a:solidFill>
              <a:latin typeface="Decima Nova Pro"/>
              <a:ea typeface="Decima Nova Pro"/>
              <a:cs typeface="Decima Nova Pro"/>
              <a:sym typeface="Decima Nova Pro"/>
            </a:endParaRPr>
          </a:p>
          <a:p>
            <a:pPr indent="-317500" lvl="1" marL="914400" rtl="0" algn="just">
              <a:lnSpc>
                <a:spcPct val="100000"/>
              </a:lnSpc>
              <a:spcBef>
                <a:spcPts val="0"/>
              </a:spcBef>
              <a:spcAft>
                <a:spcPts val="0"/>
              </a:spcAft>
              <a:buClr>
                <a:schemeClr val="dk1"/>
              </a:buClr>
              <a:buSzPts val="1400"/>
              <a:buFont typeface="Decima Nova Pro"/>
              <a:buChar char="○"/>
            </a:pPr>
            <a:r>
              <a:rPr lang="es">
                <a:solidFill>
                  <a:schemeClr val="dk1"/>
                </a:solidFill>
                <a:latin typeface="Decima Nova Pro"/>
                <a:ea typeface="Decima Nova Pro"/>
                <a:cs typeface="Decima Nova Pro"/>
                <a:sym typeface="Decima Nova Pro"/>
              </a:rPr>
              <a:t>17,5 x 200MHz - AMD</a:t>
            </a:r>
            <a:endParaRPr>
              <a:solidFill>
                <a:schemeClr val="dk1"/>
              </a:solidFill>
              <a:latin typeface="Decima Nova Pro"/>
              <a:ea typeface="Decima Nova Pro"/>
              <a:cs typeface="Decima Nova Pro"/>
              <a:sym typeface="Decima Nova Pro"/>
            </a:endParaRPr>
          </a:p>
          <a:p>
            <a:pPr indent="-317500" lvl="1" marL="914400" rtl="0" algn="just">
              <a:lnSpc>
                <a:spcPct val="100000"/>
              </a:lnSpc>
              <a:spcBef>
                <a:spcPts val="0"/>
              </a:spcBef>
              <a:spcAft>
                <a:spcPts val="0"/>
              </a:spcAft>
              <a:buClr>
                <a:schemeClr val="dk1"/>
              </a:buClr>
              <a:buSzPts val="1400"/>
              <a:buFont typeface="Decima Nova Pro"/>
              <a:buChar char="○"/>
            </a:pPr>
            <a:r>
              <a:rPr lang="es">
                <a:solidFill>
                  <a:schemeClr val="dk1"/>
                </a:solidFill>
                <a:latin typeface="Decima Nova Pro"/>
                <a:ea typeface="Decima Nova Pro"/>
                <a:cs typeface="Decima Nova Pro"/>
                <a:sym typeface="Decima Nova Pro"/>
              </a:rPr>
              <a:t>34 x 100MHz - INTEL</a:t>
            </a:r>
            <a:endParaRPr>
              <a:solidFill>
                <a:schemeClr val="dk1"/>
              </a:solidFill>
              <a:latin typeface="Decima Nova Pro"/>
              <a:ea typeface="Decima Nova Pro"/>
              <a:cs typeface="Decima Nova Pro"/>
              <a:sym typeface="Decima Nova Pro"/>
            </a:endParaRPr>
          </a:p>
          <a:p>
            <a:pPr indent="0" lvl="0" marL="914400" rtl="0" algn="just">
              <a:lnSpc>
                <a:spcPct val="100000"/>
              </a:lnSpc>
              <a:spcBef>
                <a:spcPts val="0"/>
              </a:spcBef>
              <a:spcAft>
                <a:spcPts val="0"/>
              </a:spcAft>
              <a:buNone/>
            </a:pPr>
            <a:r>
              <a:t/>
            </a:r>
            <a:endParaRPr>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Aumentar la velocidad del bus de sistema BCLK: Este tipo de overclocking no se recomienda ya que se tiene que aumentar la velocidad del bus del sistema, aumentando de esta forma la velocidad de trabajo de muchos de los componentes que están en la placa base. Esto hace que se incremente el riesgo de romperse algún componente.</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629" name="Google Shape;629;p89"/>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635" name="Google Shape;635;p90"/>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OVERCLOCKING:</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Para realizar Overclocking:</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Cambios a través de la BIOS/UEFI: Es una forma muy complicada y se tiene que tener más claro las opciones que se cambian, ya que se tienen que tener más cosas en cuenta, como por ejemplo desactivar ahorros de energía, modos turbo del procesador, etc.</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Cambios a través de un software específicos para esta acción: Para INTEL - INTEL EXTREME TUNING UTILITY y para AMD - OVERRIDE.</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Para realizar overclocking en CPU solo se puede utilizar software específico para ello y no se puede hacer a través de la BIOS.</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636" name="Google Shape;636;p90"/>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642" name="Google Shape;642;p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OVERCLOCKING:</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Clr>
                <a:schemeClr val="dk1"/>
              </a:buClr>
              <a:buSzPts val="1100"/>
              <a:buFont typeface="Arial"/>
              <a:buNone/>
            </a:pPr>
            <a:r>
              <a:rPr lang="es" sz="1400">
                <a:solidFill>
                  <a:schemeClr val="dk1"/>
                </a:solidFill>
                <a:latin typeface="Decima Nova Pro"/>
                <a:ea typeface="Decima Nova Pro"/>
                <a:cs typeface="Decima Nova Pro"/>
                <a:sym typeface="Decima Nova Pro"/>
              </a:rPr>
              <a:t>Antes de realizar overclocking se debería realizar una monitorización de temperatura, voltios de alimentación, estabilidad de funcionamiento del microprocesador, así como, el valor de alguna prueba de benchmarking para tomarlos como referencia para luego tomar valores después de hacer overclocking.</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Clr>
                <a:schemeClr val="dk1"/>
              </a:buClr>
              <a:buSzPts val="1100"/>
              <a:buFont typeface="Arial"/>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Clr>
                <a:schemeClr val="dk1"/>
              </a:buClr>
              <a:buSzPts val="1100"/>
              <a:buFont typeface="Arial"/>
              <a:buNone/>
            </a:pPr>
            <a:r>
              <a:rPr lang="es" sz="1400">
                <a:solidFill>
                  <a:schemeClr val="dk1"/>
                </a:solidFill>
                <a:latin typeface="Decima Nova Pro"/>
                <a:ea typeface="Decima Nova Pro"/>
                <a:cs typeface="Decima Nova Pro"/>
                <a:sym typeface="Decima Nova Pro"/>
              </a:rPr>
              <a:t>Por este motivo se debe estar vigilando la temperatura del microprocesador. Existen programas que te permiten ver la temperatura del microprocesador al instante, como por ejemplo: CoreTemp, HWMonitor y Real Temp.</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Los riesgos de hacer overclocking son: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Rotura del microprocesador por temperatura o por sobrecarga de tensión.</a:t>
            </a:r>
            <a:endParaRPr sz="1400">
              <a:solidFill>
                <a:schemeClr val="dk1"/>
              </a:solidFill>
              <a:latin typeface="Decima Nova Pro"/>
              <a:ea typeface="Decima Nova Pro"/>
              <a:cs typeface="Decima Nova Pro"/>
              <a:sym typeface="Decima Nova Pro"/>
            </a:endParaRPr>
          </a:p>
          <a:p>
            <a:pPr indent="0" lvl="0" marL="45720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Rotura de algún componente de la placa base por temperatura o por sobrecarga de tensión, entre los que se encuentra el chipset.</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643" name="Google Shape;643;p91"/>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INTRODUCCIÓN CPU</a:t>
            </a:r>
            <a:endParaRPr b="1" i="1" sz="1400">
              <a:latin typeface="Decima Nova Pro"/>
              <a:ea typeface="Decima Nova Pro"/>
              <a:cs typeface="Decima Nova Pro"/>
              <a:sym typeface="Decima Nova Pro"/>
            </a:endParaRPr>
          </a:p>
        </p:txBody>
      </p:sp>
      <p:sp>
        <p:nvSpPr>
          <p:cNvPr id="106" name="Google Shape;106;p20"/>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CPU (Central Processing Unit): </a:t>
            </a:r>
            <a:r>
              <a:rPr lang="es" sz="1400">
                <a:solidFill>
                  <a:schemeClr val="dk1"/>
                </a:solidFill>
                <a:latin typeface="Decima Nova Pro"/>
                <a:ea typeface="Decima Nova Pro"/>
                <a:cs typeface="Decima Nova Pro"/>
                <a:sym typeface="Decima Nova Pro"/>
              </a:rPr>
              <a:t>También denominada UCP (Unidad Central de Proceso), es conocida comúnmente como el "cerebro" de un sistema informático. Se encarga de controlar todos los componentes hardware del sistema enviando señales a éstos para ordenar las funciones a realizar. Además, realiza las operaciones necesarias para ejecutar los programas.</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Recordamos que un programa se compone de diferentes instrucciones. Estas instrucciones van cargándose una a una en la CPU para ser procesadas. Si una operación precisa de un elemento hardware concreto, la CPU se encargará de ordenar a este componente que esté listo y realice la función que se precisa; además, si es necesario realizar algún cálculo será la CPU quien lo lleve a cabo.</a:t>
            </a:r>
            <a:br>
              <a:rPr lang="es" sz="1400">
                <a:solidFill>
                  <a:schemeClr val="dk1"/>
                </a:solidFill>
                <a:latin typeface="Decima Nova Pro"/>
                <a:ea typeface="Decima Nova Pro"/>
                <a:cs typeface="Decima Nova Pro"/>
                <a:sym typeface="Decima Nova Pro"/>
              </a:rPr>
            </a:br>
            <a:br>
              <a:rPr lang="es" sz="1400">
                <a:solidFill>
                  <a:schemeClr val="dk1"/>
                </a:solidFill>
                <a:latin typeface="Decima Nova Pro"/>
                <a:ea typeface="Decima Nova Pro"/>
                <a:cs typeface="Decima Nova Pro"/>
                <a:sym typeface="Decima Nova Pro"/>
              </a:rPr>
            </a:b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107" name="Google Shape;107;p20"/>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649" name="Google Shape;649;p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MULTICORE</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MultiCores o Núcleos: Un procesador incorpora varios núcleos o cores en un mismo componente electrónico.</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Un núcleo está compuesto por su propio UC y ALU.</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Todos los Cores o Núcleos comparten la memoria caché L3 y L4, aunque tienen su propia memoria caché L2 y L1.</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Con varios núcleos se agiliza el trabajo del procesado de instrucciones, no quiere decir que se tenga varios procesadores.</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650" name="Google Shape;650;p92"/>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656" name="Google Shape;656;p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MULTICORE</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Números de núcleos físicos en los procesadores actuales:</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CORE DUO / CORE 2 DUO – 2 Núcleos.</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i3 – 2/4 Núcleos.</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i5 – 2/4/6 Núcleos.</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i7 – 4/6/8/12 Núcleos.</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Una GPU puede disponer de más de 500 núcleos.</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br>
              <a:rPr lang="es" sz="1400">
                <a:solidFill>
                  <a:schemeClr val="dk1"/>
                </a:solidFill>
                <a:latin typeface="Decima Nova Pro"/>
                <a:ea typeface="Decima Nova Pro"/>
                <a:cs typeface="Decima Nova Pro"/>
                <a:sym typeface="Decima Nova Pro"/>
              </a:rPr>
            </a:br>
            <a:r>
              <a:rPr lang="es" sz="1400" u="sng">
                <a:solidFill>
                  <a:schemeClr val="hlink"/>
                </a:solidFill>
                <a:latin typeface="Decima Nova Pro"/>
                <a:ea typeface="Decima Nova Pro"/>
                <a:cs typeface="Decima Nova Pro"/>
                <a:sym typeface="Decima Nova Pro"/>
                <a:hlinkClick r:id="rId3"/>
              </a:rPr>
              <a:t>http://www.xataka.com/componentes/por-que-los-nucleos-y-su-frecuencia-no-lo-son-todo-para-un-procesador</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657" name="Google Shape;657;p93"/>
          <p:cNvPicPr preferRelativeResize="0"/>
          <p:nvPr/>
        </p:nvPicPr>
        <p:blipFill>
          <a:blip r:embed="rId4">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663" name="Google Shape;663;p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MULTICORE</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664" name="Google Shape;664;p94"/>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665" name="Google Shape;665;p94"/>
          <p:cNvPicPr preferRelativeResize="0"/>
          <p:nvPr/>
        </p:nvPicPr>
        <p:blipFill rotWithShape="1">
          <a:blip r:embed="rId4">
            <a:alphaModFix/>
          </a:blip>
          <a:srcRect b="0" l="3239" r="3935" t="1370"/>
          <a:stretch/>
        </p:blipFill>
        <p:spPr>
          <a:xfrm>
            <a:off x="556950" y="1546550"/>
            <a:ext cx="3789949" cy="3491450"/>
          </a:xfrm>
          <a:prstGeom prst="rect">
            <a:avLst/>
          </a:prstGeom>
          <a:noFill/>
          <a:ln>
            <a:noFill/>
          </a:ln>
        </p:spPr>
      </p:pic>
      <p:pic>
        <p:nvPicPr>
          <p:cNvPr id="666" name="Google Shape;666;p94"/>
          <p:cNvPicPr preferRelativeResize="0"/>
          <p:nvPr/>
        </p:nvPicPr>
        <p:blipFill rotWithShape="1">
          <a:blip r:embed="rId5">
            <a:alphaModFix/>
          </a:blip>
          <a:srcRect b="12350" l="5309" r="5904" t="2824"/>
          <a:stretch/>
        </p:blipFill>
        <p:spPr>
          <a:xfrm>
            <a:off x="4688100" y="1546550"/>
            <a:ext cx="4258876" cy="297782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672" name="Google Shape;672;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MULTICORE</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673" name="Google Shape;673;p95"/>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674" name="Google Shape;674;p95"/>
          <p:cNvPicPr preferRelativeResize="0"/>
          <p:nvPr/>
        </p:nvPicPr>
        <p:blipFill rotWithShape="1">
          <a:blip r:embed="rId4">
            <a:alphaModFix/>
          </a:blip>
          <a:srcRect b="50000" l="13600" r="13861" t="11315"/>
          <a:stretch/>
        </p:blipFill>
        <p:spPr>
          <a:xfrm>
            <a:off x="739450" y="1722525"/>
            <a:ext cx="7845075" cy="27071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680" name="Google Shape;680;p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MULTICORE</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Video explicativo sobre los núcleos de los microprocesadores.</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100" u="sng">
                <a:solidFill>
                  <a:schemeClr val="hlink"/>
                </a:solidFill>
                <a:hlinkClick r:id="rId3"/>
              </a:rPr>
              <a:t>https://www.youtube.com/watch?v=pQgWQ7X32Pw&amp;feature=youtu.be&amp;t=166</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681" name="Google Shape;681;p96"/>
          <p:cNvPicPr preferRelativeResize="0"/>
          <p:nvPr/>
        </p:nvPicPr>
        <p:blipFill>
          <a:blip r:embed="rId4">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687" name="Google Shape;687;p97"/>
          <p:cNvSpPr txBox="1"/>
          <p:nvPr>
            <p:ph idx="1" type="body"/>
          </p:nvPr>
        </p:nvSpPr>
        <p:spPr>
          <a:xfrm>
            <a:off x="311700" y="8476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SMT (Simultaneous Multi-Threading) - </a:t>
            </a:r>
            <a:r>
              <a:rPr b="1" i="1" lang="es" sz="1400">
                <a:solidFill>
                  <a:schemeClr val="dk1"/>
                </a:solidFill>
                <a:latin typeface="Decima Nova Pro"/>
                <a:ea typeface="Decima Nova Pro"/>
                <a:cs typeface="Decima Nova Pro"/>
                <a:sym typeface="Decima Nova Pro"/>
              </a:rPr>
              <a:t>HYPERTHREADING (Intel) - CMT (Clustered Multi Threading) - (AMD):</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marR="0" rtl="0" algn="just">
              <a:lnSpc>
                <a:spcPct val="115000"/>
              </a:lnSpc>
              <a:spcBef>
                <a:spcPts val="0"/>
              </a:spcBef>
              <a:spcAft>
                <a:spcPts val="0"/>
              </a:spcAft>
              <a:buClr>
                <a:srgbClr val="000000"/>
              </a:buClr>
              <a:buSzPts val="1100"/>
              <a:buFont typeface="Arial"/>
              <a:buNone/>
            </a:pPr>
            <a:r>
              <a:rPr lang="es" sz="1400">
                <a:solidFill>
                  <a:schemeClr val="dk1"/>
                </a:solidFill>
                <a:latin typeface="Decima Nova Pro"/>
                <a:ea typeface="Decima Nova Pro"/>
                <a:cs typeface="Decima Nova Pro"/>
                <a:sym typeface="Decima Nova Pro"/>
              </a:rPr>
              <a:t>La tecnología del HyperThreading se basa en duplicar las unidades lógicas de cada núcleo del procesador, de manera que cada una de ellas pueda acceder a operaciones diferentes en la cola de instrucciones, pero manteniendo un único cuerpo de proceso.</a:t>
            </a:r>
            <a:endParaRPr sz="1400">
              <a:solidFill>
                <a:schemeClr val="dk1"/>
              </a:solidFill>
              <a:latin typeface="Decima Nova Pro"/>
              <a:ea typeface="Decima Nova Pro"/>
              <a:cs typeface="Decima Nova Pro"/>
              <a:sym typeface="Decima Nova Pro"/>
            </a:endParaRPr>
          </a:p>
          <a:p>
            <a:pPr indent="0" lvl="0" marL="0" rtl="0" algn="just">
              <a:spcBef>
                <a:spcPts val="800"/>
              </a:spcBef>
              <a:spcAft>
                <a:spcPts val="0"/>
              </a:spcAft>
              <a:buNone/>
            </a:pPr>
            <a:r>
              <a:rPr lang="es" sz="1400">
                <a:solidFill>
                  <a:schemeClr val="dk1"/>
                </a:solidFill>
                <a:latin typeface="Decima Nova Pro"/>
                <a:ea typeface="Decima Nova Pro"/>
                <a:cs typeface="Decima Nova Pro"/>
                <a:sym typeface="Decima Nova Pro"/>
              </a:rPr>
              <a:t>Por tanto, si ponemos como ejemplo un procesador i7 de 4 núcleos, este tendrá 8 núcleos lógicos virtuales, esto no quiere decir que el procesador tenga 8 núcleos, sino que tiene 8 “núcleos lógicos”, y 4 físicos. O lo que es lo mismo, dos hilos por cada núcleo físico.</a:t>
            </a:r>
            <a:endParaRPr sz="1400">
              <a:solidFill>
                <a:schemeClr val="dk1"/>
              </a:solidFill>
              <a:latin typeface="Decima Nova Pro"/>
              <a:ea typeface="Decima Nova Pro"/>
              <a:cs typeface="Decima Nova Pro"/>
              <a:sym typeface="Decima Nova Pro"/>
            </a:endParaRPr>
          </a:p>
          <a:p>
            <a:pPr indent="0" lvl="0" marL="0" rtl="0" algn="just">
              <a:spcBef>
                <a:spcPts val="800"/>
              </a:spcBef>
              <a:spcAft>
                <a:spcPts val="800"/>
              </a:spcAft>
              <a:buNone/>
            </a:pPr>
            <a:r>
              <a:rPr lang="es" sz="1400">
                <a:solidFill>
                  <a:schemeClr val="dk1"/>
                </a:solidFill>
                <a:latin typeface="Decima Nova Pro"/>
                <a:ea typeface="Decima Nova Pro"/>
                <a:cs typeface="Decima Nova Pro"/>
                <a:sym typeface="Decima Nova Pro"/>
              </a:rPr>
              <a:t>Lo que ocurre es que la UC es menos eficaz que la unidad de procesado (ALU), y como la UC tiene que proporcionarle operandos y códigos de operación a la ALU, por lo tanto, la ALU tiene tiempos que no </a:t>
            </a:r>
            <a:r>
              <a:rPr lang="es" sz="1400">
                <a:solidFill>
                  <a:schemeClr val="dk1"/>
                </a:solidFill>
                <a:latin typeface="Decima Nova Pro"/>
                <a:ea typeface="Decima Nova Pro"/>
                <a:cs typeface="Decima Nova Pro"/>
                <a:sym typeface="Decima Nova Pro"/>
              </a:rPr>
              <a:t>está</a:t>
            </a:r>
            <a:r>
              <a:rPr lang="es" sz="1400">
                <a:solidFill>
                  <a:schemeClr val="dk1"/>
                </a:solidFill>
                <a:latin typeface="Decima Nova Pro"/>
                <a:ea typeface="Decima Nova Pro"/>
                <a:cs typeface="Decima Nova Pro"/>
                <a:sym typeface="Decima Nova Pro"/>
              </a:rPr>
              <a:t> trabajando. Por este motivo salió la tecnología SMT. Esta tecnología lo que hace es duplicar las UC de un mismo núcleo y proporcionar el doble de operandos y códigos de operación a la ALU para que no tenga tiempos libres. Estos operandos y códigos de operación siempre del mismo proceso.</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688" name="Google Shape;688;p97"/>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694" name="Google Shape;694;p98"/>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SMT (Simultaneous Multi-Threading) HYPERTHREADING (Intel) - CMT (Clustered Multi Threading) - (AMD):</a:t>
            </a:r>
            <a:endParaRPr b="1" i="1" sz="1400">
              <a:solidFill>
                <a:schemeClr val="dk1"/>
              </a:solidFill>
              <a:latin typeface="Decima Nova Pro"/>
              <a:ea typeface="Decima Nova Pro"/>
              <a:cs typeface="Decima Nova Pro"/>
              <a:sym typeface="Decima Nova Pro"/>
            </a:endParaRPr>
          </a:p>
          <a:p>
            <a:pPr indent="0" lvl="0" marL="0" rtl="0" algn="just">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spcBef>
                <a:spcPts val="800"/>
              </a:spcBef>
              <a:spcAft>
                <a:spcPts val="0"/>
              </a:spcAft>
              <a:buNone/>
            </a:pPr>
            <a:r>
              <a:rPr lang="es" sz="1400">
                <a:solidFill>
                  <a:schemeClr val="dk1"/>
                </a:solidFill>
                <a:latin typeface="Decima Nova Pro"/>
                <a:ea typeface="Decima Nova Pro"/>
                <a:cs typeface="Decima Nova Pro"/>
                <a:sym typeface="Decima Nova Pro"/>
              </a:rPr>
              <a:t>Uno de los inconvenientes de esta tecnología es que su efectividad depende en gran medida de si el sistema operativo es capaz de soportar (es decir, que es capaz de tratar los hilos de un mismo proceso no como si fueran múltiples procesadores completos si no como múltiples unidades lógicas) y, especialmente, si las aplicaciones son más o menos paralelizables en las instrucciones que necesitan para funcionar. Si una aplicación solo puede procesar una instrucción a la vez, por mucho procesador con HyperThreading que tengas en tu equipo, no vas a notar ninguna diferencia que con un procesador que no disponga de él. Si, por el contrario, la aplicación es muy paralelizable, entonces sí es bastante probable que veas un incremento en el rendimiento del sistema al emplear.</a:t>
            </a:r>
            <a:endParaRPr sz="1400">
              <a:solidFill>
                <a:schemeClr val="dk1"/>
              </a:solidFill>
              <a:latin typeface="Decima Nova Pro"/>
              <a:ea typeface="Decima Nova Pro"/>
              <a:cs typeface="Decima Nova Pro"/>
              <a:sym typeface="Decima Nova Pro"/>
            </a:endParaRPr>
          </a:p>
          <a:p>
            <a:pPr indent="0" lvl="0" marL="0" rtl="0" algn="just">
              <a:spcBef>
                <a:spcPts val="800"/>
              </a:spcBef>
              <a:spcAft>
                <a:spcPts val="800"/>
              </a:spcAft>
              <a:buNone/>
            </a:pPr>
            <a:r>
              <a:rPr lang="es" sz="1400">
                <a:solidFill>
                  <a:schemeClr val="dk1"/>
                </a:solidFill>
                <a:latin typeface="Decima Nova Pro"/>
                <a:ea typeface="Decima Nova Pro"/>
                <a:cs typeface="Decima Nova Pro"/>
                <a:sym typeface="Decima Nova Pro"/>
              </a:rPr>
              <a:t>Otro inconveniente son el uso de SMT produce un mayor consumo del procesador y por lo tanto un mayor calentamiento del procesador.</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695" name="Google Shape;695;p98"/>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701" name="Google Shape;701;p99"/>
          <p:cNvSpPr txBox="1"/>
          <p:nvPr>
            <p:ph idx="1" type="body"/>
          </p:nvPr>
        </p:nvSpPr>
        <p:spPr>
          <a:xfrm>
            <a:off x="311700" y="9238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SMT (Simultaneous Multi-Threading) HYPERTHREADING (Intel) - CMT (Clustered Multi Threading) - (AMD):</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Dándole otro punto de vista, esta característica consiste en que el procesador aproveche los tiempos que no utiliza para ejecutar instrucciones en un ciclo de reloj completo. A veces el microprocesador no requiere un ciclo completo de reloj para realizar una tarea, con lo que se puede procesar las instrucciones de la tarea siguiente en el tiempo sobrante del ciclo.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702" name="Google Shape;702;p99"/>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703" name="Google Shape;703;p99"/>
          <p:cNvPicPr preferRelativeResize="0"/>
          <p:nvPr/>
        </p:nvPicPr>
        <p:blipFill>
          <a:blip r:embed="rId4">
            <a:alphaModFix/>
          </a:blip>
          <a:stretch>
            <a:fillRect/>
          </a:stretch>
        </p:blipFill>
        <p:spPr>
          <a:xfrm>
            <a:off x="411275" y="2495725"/>
            <a:ext cx="5130101" cy="25907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709" name="Google Shape;709;p100"/>
          <p:cNvSpPr txBox="1"/>
          <p:nvPr>
            <p:ph idx="1" type="body"/>
          </p:nvPr>
        </p:nvSpPr>
        <p:spPr>
          <a:xfrm>
            <a:off x="311700" y="9238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SMT (Simultaneous Multi-Threading) HYPERTHREADING (Intel) - CMT (Clustered Multi Threading) - (AMD):</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u="sng">
                <a:solidFill>
                  <a:schemeClr val="hlink"/>
                </a:solidFill>
                <a:latin typeface="Decima Nova Pro"/>
                <a:ea typeface="Decima Nova Pro"/>
                <a:cs typeface="Decima Nova Pro"/>
                <a:sym typeface="Decima Nova Pro"/>
                <a:hlinkClick r:id="rId3"/>
              </a:rPr>
              <a:t>https://www.youtube.com/watch?v=zxAe8dRoQt0</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ACTIVIDAD:</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¿Qué es TURBOBOOST?</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u="sng">
                <a:solidFill>
                  <a:schemeClr val="hlink"/>
                </a:solidFill>
                <a:latin typeface="Decima Nova Pro"/>
                <a:ea typeface="Decima Nova Pro"/>
                <a:cs typeface="Decima Nova Pro"/>
                <a:sym typeface="Decima Nova Pro"/>
                <a:hlinkClick r:id="rId4"/>
              </a:rPr>
              <a:t>https://www.youtube.com/watch?v=uCy4ixzgnHQ</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710" name="Google Shape;710;p100"/>
          <p:cNvPicPr preferRelativeResize="0"/>
          <p:nvPr/>
        </p:nvPicPr>
        <p:blipFill>
          <a:blip r:embed="rId5">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716" name="Google Shape;716;p1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MULTIPROCESADOR:</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Se dispone de varios microprocesadores, puede ejecutar varios aplicaciones o procesos a la vez con varios microprocesadores. Doble velocidad – Mitad de tiempo.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Para sacar el mayor rendimiento de los microprocesadores, el software tanto aplicaciones como el sistema operativo debe estar diseñado para soportar varios microprocesadores.</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Existe dos tipos de gestión del multiprocesos: simétrico y asimétrico.</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717" name="Google Shape;717;p101"/>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COMPONENTES DE LA</a:t>
            </a:r>
            <a:r>
              <a:rPr b="1" i="1" lang="es" sz="1400">
                <a:latin typeface="Decima Nova Pro"/>
                <a:ea typeface="Decima Nova Pro"/>
                <a:cs typeface="Decima Nova Pro"/>
                <a:sym typeface="Decima Nova Pro"/>
              </a:rPr>
              <a:t> CPU</a:t>
            </a:r>
            <a:endParaRPr b="1" i="1" sz="1400">
              <a:latin typeface="Decima Nova Pro"/>
              <a:ea typeface="Decima Nova Pro"/>
              <a:cs typeface="Decima Nova Pro"/>
              <a:sym typeface="Decima Nova Pro"/>
            </a:endParaRPr>
          </a:p>
        </p:txBody>
      </p:sp>
      <p:sp>
        <p:nvSpPr>
          <p:cNvPr id="113" name="Google Shape;113;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Para que pueda trabajar el procesador necesita utilizar la memoria principal o central (RAM), la unidad de entrada – salida y los periféricos.</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Fundamentalmente, la CPU está formada por dos circuitos: ALU y UC. Estos dos circuitos realizan las funciones para las que la CPU fue diseñada:</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Realización de operaciones aritmético-lógicas (ALU) - Unidad de procesamiento.</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Control de los distintos elementos hardware (UC).</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ALU (Unidad Aritmético-Lógica):</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Circuitería encargada de realizar operaciones de índole aritmética y lógica. Básicamente podemos afirmar que cualquier operación que realicemos en un PC se puede reducir a operaciones simples, por ejemplo, hacer clic, ejecutar un programa, etc., se reduce a operaciones simples binarias </a:t>
            </a:r>
            <a:r>
              <a:rPr lang="es" sz="1400">
                <a:solidFill>
                  <a:schemeClr val="dk1"/>
                </a:solidFill>
                <a:latin typeface="Decima Nova Pro"/>
                <a:ea typeface="Decima Nova Pro"/>
                <a:cs typeface="Decima Nova Pro"/>
                <a:sym typeface="Decima Nova Pro"/>
              </a:rPr>
              <a:t>cómo</a:t>
            </a:r>
            <a:r>
              <a:rPr lang="es" sz="1400">
                <a:solidFill>
                  <a:schemeClr val="dk1"/>
                </a:solidFill>
                <a:latin typeface="Decima Nova Pro"/>
                <a:ea typeface="Decima Nova Pro"/>
                <a:cs typeface="Decima Nova Pro"/>
                <a:sym typeface="Decima Nova Pro"/>
              </a:rPr>
              <a:t> mover de este registro a este otro, realizar una suma lógica, realizar una resta lógica, etc.</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114" name="Google Shape;114;p21"/>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723" name="Google Shape;723;p1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CONCEPTOS:</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BENCHMARKING SOFTWARE:</a:t>
            </a:r>
            <a:r>
              <a:rPr lang="es" sz="1400">
                <a:solidFill>
                  <a:schemeClr val="dk1"/>
                </a:solidFill>
                <a:latin typeface="Decima Nova Pro"/>
                <a:ea typeface="Decima Nova Pro"/>
                <a:cs typeface="Decima Nova Pro"/>
                <a:sym typeface="Decima Nova Pro"/>
              </a:rPr>
              <a:t> Este concepto se basa en realizar diferentes pruebas, siempre fijas, al hardware de un sistema informático, dando como resultado un valor y en función de ese valor la valoración será mejor o peor. Valor alto es mejor y valor bajo es peor.</a:t>
            </a:r>
            <a:endParaRPr sz="1400">
              <a:solidFill>
                <a:schemeClr val="dk1"/>
              </a:solidFill>
              <a:latin typeface="Decima Nova Pro"/>
              <a:ea typeface="Decima Nova Pro"/>
              <a:cs typeface="Decima Nova Pro"/>
              <a:sym typeface="Decima Nova Pro"/>
            </a:endParaRPr>
          </a:p>
          <a:p>
            <a:pPr indent="0" lvl="0" marL="45720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Char char="●"/>
            </a:pPr>
            <a:r>
              <a:rPr b="1" i="1" lang="es" sz="1400">
                <a:solidFill>
                  <a:schemeClr val="dk1"/>
                </a:solidFill>
                <a:latin typeface="Decima Nova Pro"/>
                <a:ea typeface="Decima Nova Pro"/>
                <a:cs typeface="Decima Nova Pro"/>
                <a:sym typeface="Decima Nova Pro"/>
              </a:rPr>
              <a:t>STRESSING SOFTWARE:</a:t>
            </a:r>
            <a:r>
              <a:rPr lang="es" sz="1400">
                <a:solidFill>
                  <a:schemeClr val="dk1"/>
                </a:solidFill>
                <a:latin typeface="Decima Nova Pro"/>
                <a:ea typeface="Decima Nova Pro"/>
                <a:cs typeface="Decima Nova Pro"/>
                <a:sym typeface="Decima Nova Pro"/>
              </a:rPr>
              <a:t> Este concepto se basa en realizar pruebas a todo el sistema informático o a un componente específico, de tal manera que se alcance su máximo rendimiento, es decir, dichas pruebas llevan a los componentes a su máximo rendimiento. Estas pruebas pueden detectar fallos en algún componente cuando se les hace trabajar a lo máximo.</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Para ambos conceptos hay varios programas que realizan estas pruebas.</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724" name="Google Shape;724;p102"/>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730" name="Google Shape;730;p103"/>
          <p:cNvSpPr txBox="1"/>
          <p:nvPr>
            <p:ph idx="1" type="body"/>
          </p:nvPr>
        </p:nvSpPr>
        <p:spPr>
          <a:xfrm>
            <a:off x="311700" y="726600"/>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PROGRAMAS BENCHMARKING Y STRESSING:</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HWMONITOR</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CPUZ</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FRAPS</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3DMARK</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UNIGINE HEAVEN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CATZILLA</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LINX</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WPRIME</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PRIME95</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CINEBENCH</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CORETEMP</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REALTEMP</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CPUID</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MSI AFTERBURN</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EVGA PRECISION X</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ASUS GPU TWEAK</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FURMARK</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GEEKBENCH</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731" name="Google Shape;731;p103"/>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737" name="Google Shape;737;p1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APLICACIÓN DE LOS CONOCIMIENTOS</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Llegados a este punto el lector conoce las características principales de una CPU/Microprocesador, pero, ¿sería capaz de dilucidar si un procesador posee buenas prestaciones? ¿Podría escoger uno entre varios con conocimiento de que es el mejor? En este apartado vamos a aplicar a la práctica todos los conceptos teóricos vistos.</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738" name="Google Shape;738;p104"/>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739" name="Google Shape;739;p104"/>
          <p:cNvPicPr preferRelativeResize="0"/>
          <p:nvPr/>
        </p:nvPicPr>
        <p:blipFill>
          <a:blip r:embed="rId4">
            <a:alphaModFix/>
          </a:blip>
          <a:stretch>
            <a:fillRect/>
          </a:stretch>
        </p:blipFill>
        <p:spPr>
          <a:xfrm>
            <a:off x="1722995" y="2578025"/>
            <a:ext cx="6011305" cy="19908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745" name="Google Shape;745;p105"/>
          <p:cNvSpPr txBox="1"/>
          <p:nvPr>
            <p:ph idx="1" type="body"/>
          </p:nvPr>
        </p:nvSpPr>
        <p:spPr>
          <a:xfrm>
            <a:off x="311700" y="6952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APLICACIÓN DE LOS CONOCIMIENTOS</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De la tabla se deben sacar conclusiones. El análisis de las características irá en función de nuestras necesidades cuando vayas a comprar un microprocesador. Si estamos realizando una comparativa o compra debemos tener en cuenta las especificaciones en este orden:</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AutoNum type="arabicPeriod"/>
            </a:pPr>
            <a:r>
              <a:rPr lang="es" sz="1400">
                <a:solidFill>
                  <a:schemeClr val="dk1"/>
                </a:solidFill>
                <a:latin typeface="Decima Nova Pro"/>
                <a:ea typeface="Decima Nova Pro"/>
                <a:cs typeface="Decima Nova Pro"/>
                <a:sym typeface="Decima Nova Pro"/>
              </a:rPr>
              <a:t>Número de Núcleos.</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AutoNum type="arabicPeriod"/>
            </a:pPr>
            <a:r>
              <a:rPr lang="es" sz="1400">
                <a:solidFill>
                  <a:schemeClr val="dk1"/>
                </a:solidFill>
                <a:latin typeface="Decima Nova Pro"/>
                <a:ea typeface="Decima Nova Pro"/>
                <a:cs typeface="Decima Nova Pro"/>
                <a:sym typeface="Decima Nova Pro"/>
              </a:rPr>
              <a:t>Velocidad. (Alguna tecnología sobre la frecuencia de trabajo del procesador)</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AutoNum type="arabicPeriod"/>
            </a:pPr>
            <a:r>
              <a:rPr lang="es" sz="1400">
                <a:solidFill>
                  <a:schemeClr val="dk1"/>
                </a:solidFill>
                <a:latin typeface="Decima Nova Pro"/>
                <a:ea typeface="Decima Nova Pro"/>
                <a:cs typeface="Decima Nova Pro"/>
                <a:sym typeface="Decima Nova Pro"/>
              </a:rPr>
              <a:t>Ancho del bus de direccionamiento.</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AutoNum type="arabicPeriod"/>
            </a:pPr>
            <a:r>
              <a:rPr lang="es" sz="1400">
                <a:solidFill>
                  <a:schemeClr val="dk1"/>
                </a:solidFill>
                <a:latin typeface="Decima Nova Pro"/>
                <a:ea typeface="Decima Nova Pro"/>
                <a:cs typeface="Decima Nova Pro"/>
                <a:sym typeface="Decima Nova Pro"/>
              </a:rPr>
              <a:t>Memoria caché total por niveles.</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AutoNum type="arabicPeriod"/>
            </a:pPr>
            <a:r>
              <a:rPr lang="es" sz="1400">
                <a:solidFill>
                  <a:schemeClr val="dk1"/>
                </a:solidFill>
                <a:latin typeface="Decima Nova Pro"/>
                <a:ea typeface="Decima Nova Pro"/>
                <a:cs typeface="Decima Nova Pro"/>
                <a:sym typeface="Decima Nova Pro"/>
              </a:rPr>
              <a:t>Temperatura.</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AutoNum type="arabicPeriod"/>
            </a:pPr>
            <a:r>
              <a:rPr lang="es" sz="1400">
                <a:solidFill>
                  <a:schemeClr val="dk1"/>
                </a:solidFill>
                <a:latin typeface="Decima Nova Pro"/>
                <a:ea typeface="Decima Nova Pro"/>
                <a:cs typeface="Decima Nova Pro"/>
                <a:sym typeface="Decima Nova Pro"/>
              </a:rPr>
              <a:t>Consumo. Potencia (Voltaje).</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AutoNum type="arabicPeriod"/>
            </a:pPr>
            <a:r>
              <a:rPr lang="es" sz="1400">
                <a:solidFill>
                  <a:schemeClr val="dk1"/>
                </a:solidFill>
                <a:latin typeface="Decima Nova Pro"/>
                <a:ea typeface="Decima Nova Pro"/>
                <a:cs typeface="Decima Nova Pro"/>
                <a:sym typeface="Decima Nova Pro"/>
              </a:rPr>
              <a:t>Zócalo - Encapsulado.</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AutoNum type="arabicPeriod"/>
            </a:pPr>
            <a:r>
              <a:rPr lang="es" sz="1400">
                <a:solidFill>
                  <a:schemeClr val="dk1"/>
                </a:solidFill>
                <a:latin typeface="Decima Nova Pro"/>
                <a:ea typeface="Decima Nova Pro"/>
                <a:cs typeface="Decima Nova Pro"/>
                <a:sym typeface="Decima Nova Pro"/>
              </a:rPr>
              <a:t>Precio.</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AutoNum type="arabicPeriod"/>
            </a:pPr>
            <a:r>
              <a:rPr lang="es" sz="1400">
                <a:solidFill>
                  <a:schemeClr val="dk1"/>
                </a:solidFill>
                <a:latin typeface="Decima Nova Pro"/>
                <a:ea typeface="Decima Nova Pro"/>
                <a:cs typeface="Decima Nova Pro"/>
                <a:sym typeface="Decima Nova Pro"/>
              </a:rPr>
              <a:t>Juego de instrucciones.</a:t>
            </a:r>
            <a:endParaRPr sz="1400">
              <a:solidFill>
                <a:schemeClr val="dk1"/>
              </a:solidFill>
              <a:latin typeface="Decima Nova Pro"/>
              <a:ea typeface="Decima Nova Pro"/>
              <a:cs typeface="Decima Nova Pro"/>
              <a:sym typeface="Decima Nova Pro"/>
            </a:endParaRPr>
          </a:p>
          <a:p>
            <a:pPr indent="0" lvl="0" marL="45720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Siempre que sea posible es interesante conocer en cuántos ciclos se ejecutan una instrucción en cada procesador, ya que a veces, aunque un micro tenga una frecuencia de 2500 MHz y otro 2300 MHz, no significa que sea mejor. Si en el primero las instrucciones precisan de 4 ciclos para ejecutarse y en el segundo de solo uno, este será más veloz.</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746" name="Google Shape;746;p105"/>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752" name="Google Shape;752;p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APLICACIÓN DE LOS CONOCIMIENTOS</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Esta información de los ciclos por instrucción y alguna más es bastante difícil encontrarla en la documentación existente en la web y para ello e</a:t>
            </a:r>
            <a:r>
              <a:rPr lang="es" sz="1400">
                <a:solidFill>
                  <a:schemeClr val="dk1"/>
                </a:solidFill>
                <a:latin typeface="Decima Nova Pro"/>
                <a:ea typeface="Decima Nova Pro"/>
                <a:cs typeface="Decima Nova Pro"/>
                <a:sym typeface="Decima Nova Pro"/>
              </a:rPr>
              <a:t>xisten software denominados de benchmarking que se usan para medir el rendimiento del microprocesador de tu sistema informático. El uso de los mismos nos asegura con mayor fiabilidad de las prestaciones del componente.</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753" name="Google Shape;753;p106"/>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759" name="Google Shape;759;p10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APLICACIÓN DE LOS CONOCIMIENTOS</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b="1" i="1"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ACTIVIDAD:</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AutoNum type="arabicPeriod"/>
            </a:pPr>
            <a:r>
              <a:rPr lang="es" sz="1400">
                <a:solidFill>
                  <a:schemeClr val="dk1"/>
                </a:solidFill>
                <a:latin typeface="Decima Nova Pro"/>
                <a:ea typeface="Decima Nova Pro"/>
                <a:cs typeface="Decima Nova Pro"/>
                <a:sym typeface="Decima Nova Pro"/>
              </a:rPr>
              <a:t>Realizar tabla comparativa de dos microprocesadores actuales, uno de cada marca (Intel y AMD).</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AutoNum type="arabicPeriod"/>
            </a:pPr>
            <a:r>
              <a:rPr lang="es" sz="1400">
                <a:solidFill>
                  <a:schemeClr val="dk1"/>
                </a:solidFill>
                <a:latin typeface="Decima Nova Pro"/>
                <a:ea typeface="Decima Nova Pro"/>
                <a:cs typeface="Decima Nova Pro"/>
                <a:sym typeface="Decima Nova Pro"/>
              </a:rPr>
              <a:t>Busca y descarga algún software de benchmarking de microprocesador en la web. Ejecútalo en el PC de clase y observa sus resultados. Realiza una tabla parecida a la anterior (si quieres agrega características que creas relevantes). Compara tus resultados con tu compañero.</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760" name="Google Shape;760;p107"/>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MICROPROCESADOR</a:t>
            </a:r>
            <a:endParaRPr b="1" i="1" sz="1400">
              <a:latin typeface="Decima Nova Pro"/>
              <a:ea typeface="Decima Nova Pro"/>
              <a:cs typeface="Decima Nova Pro"/>
              <a:sym typeface="Decima Nova Pro"/>
            </a:endParaRPr>
          </a:p>
        </p:txBody>
      </p:sp>
      <p:sp>
        <p:nvSpPr>
          <p:cNvPr id="766" name="Google Shape;766;p1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ACTIVIDAD:</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AutoNum type="arabicPeriod"/>
            </a:pPr>
            <a:r>
              <a:rPr lang="es" sz="1400">
                <a:solidFill>
                  <a:schemeClr val="dk1"/>
                </a:solidFill>
                <a:latin typeface="Decima Nova Pro"/>
                <a:ea typeface="Decima Nova Pro"/>
                <a:cs typeface="Decima Nova Pro"/>
                <a:sym typeface="Decima Nova Pro"/>
              </a:rPr>
              <a:t>Mostrar microprocesadores y placas base.</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AutoNum type="arabicPeriod"/>
            </a:pPr>
            <a:r>
              <a:rPr lang="es" sz="1400">
                <a:solidFill>
                  <a:schemeClr val="dk1"/>
                </a:solidFill>
                <a:latin typeface="Decima Nova Pro"/>
                <a:ea typeface="Decima Nova Pro"/>
                <a:cs typeface="Decima Nova Pro"/>
                <a:sym typeface="Decima Nova Pro"/>
              </a:rPr>
              <a:t>Programas de Benchmarking.</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AutoNum type="arabicPeriod"/>
            </a:pPr>
            <a:r>
              <a:rPr lang="es" sz="1400">
                <a:solidFill>
                  <a:schemeClr val="dk1"/>
                </a:solidFill>
                <a:latin typeface="Decima Nova Pro"/>
                <a:ea typeface="Decima Nova Pro"/>
                <a:cs typeface="Decima Nova Pro"/>
                <a:sym typeface="Decima Nova Pro"/>
              </a:rPr>
              <a:t>Programas para estresar procesador.</a:t>
            </a:r>
            <a:endParaRPr sz="1400">
              <a:solidFill>
                <a:schemeClr val="dk1"/>
              </a:solidFill>
              <a:latin typeface="Decima Nova Pro"/>
              <a:ea typeface="Decima Nova Pro"/>
              <a:cs typeface="Decima Nova Pro"/>
              <a:sym typeface="Decima Nova Pro"/>
            </a:endParaRPr>
          </a:p>
          <a:p>
            <a:pPr indent="-317500" lvl="0" marL="457200" rtl="0" algn="just">
              <a:lnSpc>
                <a:spcPct val="100000"/>
              </a:lnSpc>
              <a:spcBef>
                <a:spcPts val="0"/>
              </a:spcBef>
              <a:spcAft>
                <a:spcPts val="0"/>
              </a:spcAft>
              <a:buClr>
                <a:schemeClr val="dk1"/>
              </a:buClr>
              <a:buSzPts val="1400"/>
              <a:buFont typeface="Decima Nova Pro"/>
              <a:buAutoNum type="arabicPeriod"/>
            </a:pPr>
            <a:r>
              <a:rPr lang="es" sz="1400">
                <a:solidFill>
                  <a:schemeClr val="dk1"/>
                </a:solidFill>
                <a:latin typeface="Decima Nova Pro"/>
                <a:ea typeface="Decima Nova Pro"/>
                <a:cs typeface="Decima Nova Pro"/>
                <a:sym typeface="Decima Nova Pro"/>
              </a:rPr>
              <a:t>Mostrar la BIOS, parte del microprocesador.</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r>
              <a:rPr lang="es" sz="1400" u="sng">
                <a:solidFill>
                  <a:schemeClr val="hlink"/>
                </a:solidFill>
                <a:latin typeface="Decima Nova Pro"/>
                <a:ea typeface="Decima Nova Pro"/>
                <a:cs typeface="Decima Nova Pro"/>
                <a:sym typeface="Decima Nova Pro"/>
                <a:hlinkClick r:id="rId3"/>
              </a:rPr>
              <a:t>https://www.youtube.com/watch?v=5ghQLJP6sz8</a:t>
            </a:r>
            <a:endParaRPr sz="1400">
              <a:solidFill>
                <a:schemeClr val="dk1"/>
              </a:solidFill>
              <a:latin typeface="Decima Nova Pro"/>
              <a:ea typeface="Decima Nova Pro"/>
              <a:cs typeface="Decima Nova Pro"/>
              <a:sym typeface="Decima Nova Pro"/>
            </a:endParaRPr>
          </a:p>
          <a:p>
            <a:pPr indent="0" lvl="0" marL="0" rtl="0" algn="just">
              <a:lnSpc>
                <a:spcPct val="100000"/>
              </a:lnSpc>
              <a:spcBef>
                <a:spcPts val="0"/>
              </a:spcBef>
              <a:spcAft>
                <a:spcPts val="0"/>
              </a:spcAft>
              <a:buNone/>
            </a:pPr>
            <a:br>
              <a:rPr lang="es" sz="1400">
                <a:solidFill>
                  <a:schemeClr val="dk1"/>
                </a:solidFill>
                <a:latin typeface="Decima Nova Pro"/>
                <a:ea typeface="Decima Nova Pro"/>
                <a:cs typeface="Decima Nova Pro"/>
                <a:sym typeface="Decima Nova Pro"/>
              </a:rPr>
            </a:b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767" name="Google Shape;767;p108"/>
          <p:cNvPicPr preferRelativeResize="0"/>
          <p:nvPr/>
        </p:nvPicPr>
        <p:blipFill>
          <a:blip r:embed="rId4">
            <a:alphaModFix/>
          </a:blip>
          <a:stretch>
            <a:fillRect/>
          </a:stretch>
        </p:blipFill>
        <p:spPr>
          <a:xfrm>
            <a:off x="5915025" y="4524375"/>
            <a:ext cx="3228975" cy="619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